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1780" r:id="rId2"/>
    <p:sldId id="257" r:id="rId3"/>
    <p:sldId id="259" r:id="rId4"/>
    <p:sldId id="260" r:id="rId5"/>
    <p:sldId id="1789" r:id="rId6"/>
    <p:sldId id="261" r:id="rId7"/>
    <p:sldId id="1793" r:id="rId8"/>
    <p:sldId id="1782" r:id="rId9"/>
    <p:sldId id="1784" r:id="rId10"/>
    <p:sldId id="1788" r:id="rId11"/>
    <p:sldId id="1786" r:id="rId12"/>
    <p:sldId id="1787" r:id="rId13"/>
    <p:sldId id="1792" r:id="rId14"/>
    <p:sldId id="1790" r:id="rId15"/>
    <p:sldId id="1791" r:id="rId16"/>
    <p:sldId id="268" r:id="rId17"/>
  </p:sldIdLst>
  <p:sldSz cx="18288000" cy="10287000"/>
  <p:notesSz cx="6858000" cy="9144000"/>
  <p:embeddedFontLst>
    <p:embeddedFont>
      <p:font typeface="Arial Bold" panose="020B0802020202020204" pitchFamily="34" charset="0"/>
      <p:regular r:id="rId19"/>
      <p:bold r:id="rId20"/>
    </p:embeddedFont>
    <p:embeddedFont>
      <p:font typeface="Arimo" panose="020B0604020202020204" pitchFamily="34" charset="0"/>
      <p:regular r:id="rId21"/>
    </p:embeddedFont>
    <p:embeddedFont>
      <p:font typeface="Arimo Bold" panose="020B0704020202020204" pitchFamily="34" charset="0"/>
      <p:regular r:id="rId22"/>
      <p:bold r:id="rId23"/>
    </p:embeddedFont>
    <p:embeddedFont>
      <p:font typeface="Consolas" panose="020B0609020204030204" pitchFamily="49" charset="0"/>
      <p:regular r:id="rId24"/>
      <p:bold r:id="rId25"/>
      <p:italic r:id="rId26"/>
      <p:boldItalic r:id="rId27"/>
    </p:embeddedFont>
    <p:embeddedFont>
      <p:font typeface="Helvetica"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3" autoAdjust="0"/>
    <p:restoredTop sz="95090" autoAdjust="0"/>
  </p:normalViewPr>
  <p:slideViewPr>
    <p:cSldViewPr>
      <p:cViewPr>
        <p:scale>
          <a:sx n="70" d="100"/>
          <a:sy n="70" d="100"/>
        </p:scale>
        <p:origin x="264"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2B6CC-008E-984E-86D9-8C52854AE730}"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69997-469B-4F47-B981-3C63DB8691F0}" type="slidenum">
              <a:rPr lang="en-US" smtClean="0"/>
              <a:t>‹#›</a:t>
            </a:fld>
            <a:endParaRPr lang="en-US"/>
          </a:p>
        </p:txBody>
      </p:sp>
    </p:spTree>
    <p:extLst>
      <p:ext uri="{BB962C8B-B14F-4D97-AF65-F5344CB8AC3E}">
        <p14:creationId xmlns:p14="http://schemas.microsoft.com/office/powerpoint/2010/main" val="198483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F14704-8519-41C8-A5DF-36B21EA7E9CC}" type="slidenum">
              <a:rPr lang="en-US" smtClean="0"/>
              <a:t>1</a:t>
            </a:fld>
            <a:endParaRPr lang="en-US" dirty="0"/>
          </a:p>
        </p:txBody>
      </p:sp>
    </p:spTree>
    <p:extLst>
      <p:ext uri="{BB962C8B-B14F-4D97-AF65-F5344CB8AC3E}">
        <p14:creationId xmlns:p14="http://schemas.microsoft.com/office/powerpoint/2010/main" val="46379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Test whether a time series is stationary</a:t>
            </a:r>
          </a:p>
          <a:p>
            <a:pPr algn="l">
              <a:buFont typeface="Arial" panose="020B0604020202020204" pitchFamily="34" charset="0"/>
              <a:buChar char="•"/>
            </a:pPr>
            <a:r>
              <a:rPr lang="en-US" b="1" i="0" dirty="0">
                <a:solidFill>
                  <a:srgbClr val="3C4043"/>
                </a:solidFill>
                <a:effectLst/>
                <a:highlight>
                  <a:srgbClr val="FFFFFF"/>
                </a:highlight>
                <a:latin typeface="Inter"/>
              </a:rPr>
              <a:t>Critical Value (5%)</a:t>
            </a:r>
            <a:r>
              <a:rPr lang="en-US" b="0" i="0" dirty="0">
                <a:solidFill>
                  <a:srgbClr val="3C4043"/>
                </a:solidFill>
                <a:effectLst/>
                <a:highlight>
                  <a:srgbClr val="FFFFFF"/>
                </a:highlight>
                <a:latin typeface="Inter"/>
              </a:rPr>
              <a:t> &gt; </a:t>
            </a:r>
            <a:r>
              <a:rPr lang="en-US" b="1" i="0" dirty="0">
                <a:solidFill>
                  <a:srgbClr val="3C4043"/>
                </a:solidFill>
                <a:effectLst/>
                <a:highlight>
                  <a:srgbClr val="FFFFFF"/>
                </a:highlight>
                <a:latin typeface="Inter"/>
              </a:rPr>
              <a:t>Test Statistic</a:t>
            </a:r>
            <a:endParaRPr lang="en-US" b="0" i="0" dirty="0">
              <a:solidFill>
                <a:srgbClr val="3C4043"/>
              </a:solidFill>
              <a:effectLst/>
              <a:highlight>
                <a:srgbClr val="FFFFFF"/>
              </a:highlight>
              <a:latin typeface="Inter"/>
            </a:endParaRPr>
          </a:p>
          <a:p>
            <a:pPr algn="l">
              <a:buFont typeface="Arial" panose="020B0604020202020204" pitchFamily="34" charset="0"/>
              <a:buChar char="•"/>
            </a:pPr>
            <a:r>
              <a:rPr lang="en-US" b="1" i="0" dirty="0">
                <a:solidFill>
                  <a:srgbClr val="3C4043"/>
                </a:solidFill>
                <a:effectLst/>
                <a:highlight>
                  <a:srgbClr val="FFFFFF"/>
                </a:highlight>
                <a:latin typeface="Inter"/>
              </a:rPr>
              <a:t>p-value</a:t>
            </a:r>
            <a:r>
              <a:rPr lang="en-US" b="0" i="0" dirty="0">
                <a:solidFill>
                  <a:srgbClr val="3C4043"/>
                </a:solidFill>
                <a:effectLst/>
                <a:highlight>
                  <a:srgbClr val="FFFFFF"/>
                </a:highlight>
                <a:latin typeface="Inter"/>
              </a:rPr>
              <a:t> &lt; 0.05</a:t>
            </a:r>
          </a:p>
          <a:p>
            <a:pPr algn="l">
              <a:buFont typeface="Arial" panose="020B0604020202020204" pitchFamily="34" charset="0"/>
              <a:buChar char="•"/>
            </a:pPr>
            <a:r>
              <a:rPr lang="en-US" b="0" i="0" dirty="0">
                <a:solidFill>
                  <a:srgbClr val="3C4043"/>
                </a:solidFill>
                <a:effectLst/>
                <a:highlight>
                  <a:srgbClr val="FFFFFF"/>
                </a:highlight>
                <a:latin typeface="Inter"/>
              </a:rPr>
              <a:t>The</a:t>
            </a:r>
            <a:r>
              <a:rPr lang="zh-CN" altLang="en-US" b="0" i="0" dirty="0">
                <a:solidFill>
                  <a:srgbClr val="3C4043"/>
                </a:solidFill>
                <a:effectLst/>
                <a:highlight>
                  <a:srgbClr val="FFFFFF"/>
                </a:highlight>
                <a:latin typeface="Inter"/>
              </a:rPr>
              <a:t> </a:t>
            </a:r>
            <a:r>
              <a:rPr lang="en-US" altLang="zh-CN" b="0" i="0" dirty="0">
                <a:solidFill>
                  <a:srgbClr val="3C4043"/>
                </a:solidFill>
                <a:effectLst/>
                <a:highlight>
                  <a:srgbClr val="FFFFFF"/>
                </a:highlight>
                <a:latin typeface="Inter"/>
              </a:rPr>
              <a:t>seasonal feature maybe lost when do the outliers and </a:t>
            </a:r>
            <a:r>
              <a:rPr lang="en-US" altLang="zh-CN" b="0" i="0" dirty="0" err="1">
                <a:solidFill>
                  <a:srgbClr val="3C4043"/>
                </a:solidFill>
                <a:effectLst/>
                <a:highlight>
                  <a:srgbClr val="FFFFFF"/>
                </a:highlight>
                <a:latin typeface="Inter"/>
              </a:rPr>
              <a:t>differecing</a:t>
            </a:r>
            <a:r>
              <a:rPr lang="en-US" altLang="zh-CN" b="0" i="0" dirty="0">
                <a:solidFill>
                  <a:srgbClr val="3C4043"/>
                </a:solidFill>
                <a:effectLst/>
                <a:highlight>
                  <a:srgbClr val="FFFFFF"/>
                </a:highlight>
                <a:latin typeface="Inter"/>
              </a:rPr>
              <a:t>. But if we keep the differencing and outlier. The data is not stationary and the in-sample result is totally wrong.</a:t>
            </a:r>
            <a:endParaRPr lang="en-US" b="0" i="0" dirty="0">
              <a:solidFill>
                <a:srgbClr val="3C4043"/>
              </a:solidFill>
              <a:effectLst/>
              <a:highlight>
                <a:srgbClr val="FFFFFF"/>
              </a:highligh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7</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Confidence interval</a:t>
            </a:r>
          </a:p>
        </p:txBody>
      </p:sp>
      <p:sp>
        <p:nvSpPr>
          <p:cNvPr id="4" name="Slide Number Placeholder 3"/>
          <p:cNvSpPr>
            <a:spLocks noGrp="1"/>
          </p:cNvSpPr>
          <p:nvPr>
            <p:ph type="sldNum" sz="quarter" idx="5"/>
          </p:nvPr>
        </p:nvSpPr>
        <p:spPr/>
        <p:txBody>
          <a:bodyPr/>
          <a:lstStyle/>
          <a:p>
            <a:fld id="{A8169997-469B-4F47-B981-3C63DB8691F0}" type="slidenum">
              <a:rPr lang="en-US" smtClean="0"/>
              <a:t>8</a:t>
            </a:fld>
            <a:endParaRPr lang="en-US"/>
          </a:p>
        </p:txBody>
      </p:sp>
    </p:spTree>
    <p:extLst>
      <p:ext uri="{BB962C8B-B14F-4D97-AF65-F5344CB8AC3E}">
        <p14:creationId xmlns:p14="http://schemas.microsoft.com/office/powerpoint/2010/main" val="318664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9</a:t>
            </a:fld>
            <a:endParaRPr lang="en-US"/>
          </a:p>
        </p:txBody>
      </p:sp>
    </p:spTree>
    <p:extLst>
      <p:ext uri="{BB962C8B-B14F-4D97-AF65-F5344CB8AC3E}">
        <p14:creationId xmlns:p14="http://schemas.microsoft.com/office/powerpoint/2010/main" val="170679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10</a:t>
            </a:fld>
            <a:endParaRPr lang="en-US"/>
          </a:p>
        </p:txBody>
      </p:sp>
    </p:spTree>
    <p:extLst>
      <p:ext uri="{BB962C8B-B14F-4D97-AF65-F5344CB8AC3E}">
        <p14:creationId xmlns:p14="http://schemas.microsoft.com/office/powerpoint/2010/main" val="18974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11</a:t>
            </a:fld>
            <a:endParaRPr lang="en-US"/>
          </a:p>
        </p:txBody>
      </p:sp>
    </p:spTree>
    <p:extLst>
      <p:ext uri="{BB962C8B-B14F-4D97-AF65-F5344CB8AC3E}">
        <p14:creationId xmlns:p14="http://schemas.microsoft.com/office/powerpoint/2010/main" val="2429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12</a:t>
            </a:fld>
            <a:endParaRPr lang="en-US"/>
          </a:p>
        </p:txBody>
      </p:sp>
    </p:spTree>
    <p:extLst>
      <p:ext uri="{BB962C8B-B14F-4D97-AF65-F5344CB8AC3E}">
        <p14:creationId xmlns:p14="http://schemas.microsoft.com/office/powerpoint/2010/main" val="348427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13</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 last class professor Molin mentioned that the </a:t>
            </a:r>
            <a:r>
              <a:rPr lang="en-US" dirty="0" err="1"/>
              <a:t>api</a:t>
            </a:r>
            <a:r>
              <a:rPr lang="en-US" dirty="0"/>
              <a:t> key should never be uploaded to the repo, so we use input() function to ask the user to type in the </a:t>
            </a:r>
            <a:r>
              <a:rPr lang="en-US" dirty="0" err="1"/>
              <a:t>api</a:t>
            </a:r>
            <a:r>
              <a:rPr lang="en-US" dirty="0"/>
              <a:t> key. Also the </a:t>
            </a:r>
            <a:r>
              <a:rPr lang="en-US" dirty="0" err="1"/>
              <a:t>api</a:t>
            </a:r>
            <a:r>
              <a:rPr lang="en-US" dirty="0"/>
              <a:t> only allows 5000 rows of data per request, so we request the data multiple times and contact them into one full </a:t>
            </a:r>
            <a:r>
              <a:rPr lang="en-US" dirty="0" err="1"/>
              <a:t>dataframe</a:t>
            </a:r>
            <a:endParaRPr lang="en-US" dirty="0"/>
          </a:p>
          <a:p>
            <a:r>
              <a:rPr lang="en-US" dirty="0"/>
              <a:t>2 our data is closely related with different states in US. In order to show the data of 51 states and give a comprehensive understanding, we use the </a:t>
            </a:r>
            <a:r>
              <a:rPr lang="en-US" dirty="0" err="1"/>
              <a:t>geopandas</a:t>
            </a:r>
            <a:r>
              <a:rPr lang="en-US" dirty="0"/>
              <a:t> to plot a map of states of US</a:t>
            </a:r>
          </a:p>
          <a:p>
            <a:r>
              <a:rPr lang="en-US" dirty="0"/>
              <a:t>3 our original dataset formatting is very ugly and needs reshaping and pivoting to make the columns have meanings.</a:t>
            </a:r>
          </a:p>
        </p:txBody>
      </p:sp>
      <p:sp>
        <p:nvSpPr>
          <p:cNvPr id="4" name="Slide Number Placeholder 3"/>
          <p:cNvSpPr>
            <a:spLocks noGrp="1"/>
          </p:cNvSpPr>
          <p:nvPr>
            <p:ph type="sldNum" sz="quarter" idx="5"/>
          </p:nvPr>
        </p:nvSpPr>
        <p:spPr/>
        <p:txBody>
          <a:bodyPr/>
          <a:lstStyle/>
          <a:p>
            <a:fld id="{A8169997-469B-4F47-B981-3C63DB8691F0}" type="slidenum">
              <a:rPr lang="en-US" smtClean="0"/>
              <a:t>16</a:t>
            </a:fld>
            <a:endParaRPr lang="en-US"/>
          </a:p>
        </p:txBody>
      </p:sp>
    </p:spTree>
    <p:extLst>
      <p:ext uri="{BB962C8B-B14F-4D97-AF65-F5344CB8AC3E}">
        <p14:creationId xmlns:p14="http://schemas.microsoft.com/office/powerpoint/2010/main" val="18384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Subtitle Blue">
    <p:spTree>
      <p:nvGrpSpPr>
        <p:cNvPr id="1" name=""/>
        <p:cNvGrpSpPr/>
        <p:nvPr/>
      </p:nvGrpSpPr>
      <p:grpSpPr>
        <a:xfrm>
          <a:off x="0" y="0"/>
          <a:ext cx="0" cy="0"/>
          <a:chOff x="0" y="0"/>
          <a:chExt cx="0" cy="0"/>
        </a:xfrm>
      </p:grpSpPr>
      <p:sp>
        <p:nvSpPr>
          <p:cNvPr id="4" name="Rectangle 3"/>
          <p:cNvSpPr/>
          <p:nvPr/>
        </p:nvSpPr>
        <p:spPr>
          <a:xfrm>
            <a:off x="0" y="6451601"/>
            <a:ext cx="18288000" cy="3835400"/>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sp>
        <p:nvSpPr>
          <p:cNvPr id="10" name="Title 1"/>
          <p:cNvSpPr>
            <a:spLocks noGrp="1"/>
          </p:cNvSpPr>
          <p:nvPr>
            <p:ph type="title" hasCustomPrompt="1"/>
          </p:nvPr>
        </p:nvSpPr>
        <p:spPr>
          <a:xfrm>
            <a:off x="457200" y="6835141"/>
            <a:ext cx="17830800" cy="1500386"/>
          </a:xfrm>
        </p:spPr>
        <p:txBody>
          <a:bodyPr rIns="365760" anchor="ctr">
            <a:normAutofit/>
          </a:bodyPr>
          <a:lstStyle>
            <a:lvl1pPr marL="411480" algn="r">
              <a:defRPr sz="6600" b="0" i="0" baseline="0">
                <a:solidFill>
                  <a:schemeClr val="bg1"/>
                </a:solidFill>
                <a:latin typeface="Helvetica" charset="0"/>
                <a:ea typeface="Helvetica" charset="0"/>
                <a:cs typeface="Helvetica" charset="0"/>
              </a:defRPr>
            </a:lvl1pPr>
          </a:lstStyle>
          <a:p>
            <a:r>
              <a:rPr lang="en-US" dirty="0"/>
              <a:t>Click to edit Master Text Style</a:t>
            </a:r>
          </a:p>
        </p:txBody>
      </p:sp>
      <p:sp>
        <p:nvSpPr>
          <p:cNvPr id="11" name="Content Placeholder 6"/>
          <p:cNvSpPr>
            <a:spLocks noGrp="1"/>
          </p:cNvSpPr>
          <p:nvPr>
            <p:ph sz="quarter" idx="13"/>
          </p:nvPr>
        </p:nvSpPr>
        <p:spPr>
          <a:xfrm>
            <a:off x="822960" y="8150624"/>
            <a:ext cx="17465040" cy="1099302"/>
          </a:xfrm>
          <a:effectLst/>
        </p:spPr>
        <p:txBody>
          <a:bodyPr rIns="365760" anchor="ctr">
            <a:noAutofit/>
          </a:bodyPr>
          <a:lstStyle>
            <a:lvl1pPr algn="r">
              <a:spcAft>
                <a:spcPts val="1200"/>
              </a:spcAft>
              <a:buNone/>
              <a:defRPr sz="2700" cap="none" baseline="0">
                <a:solidFill>
                  <a:schemeClr val="bg1"/>
                </a:solidFill>
                <a:latin typeface="Helvetica" charset="0"/>
                <a:ea typeface="Helvetica" charset="0"/>
                <a:cs typeface="Helvetica" charset="0"/>
              </a:defRPr>
            </a:lvl1pPr>
            <a:lvl2pPr marL="0" indent="0" algn="l">
              <a:buNone/>
              <a:defRPr sz="5250">
                <a:solidFill>
                  <a:srgbClr val="FFFFFF"/>
                </a:solidFill>
              </a:defRPr>
            </a:lvl2pPr>
          </a:lstStyle>
          <a:p>
            <a:pPr lvl="0"/>
            <a:r>
              <a:rPr lang="en-US"/>
              <a:t>Click to edit Master text styles</a:t>
            </a:r>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4173201" y="2551177"/>
            <a:ext cx="3639230" cy="65319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8751" b="45624"/>
          <a:stretch/>
        </p:blipFill>
        <p:spPr>
          <a:xfrm>
            <a:off x="0" y="0"/>
            <a:ext cx="18288000" cy="6515100"/>
          </a:xfrm>
          <a:prstGeom prst="rect">
            <a:avLst/>
          </a:prstGeom>
        </p:spPr>
      </p:pic>
      <p:sp>
        <p:nvSpPr>
          <p:cNvPr id="13" name="Rectangle 12"/>
          <p:cNvSpPr/>
          <p:nvPr userDrawn="1"/>
        </p:nvSpPr>
        <p:spPr>
          <a:xfrm>
            <a:off x="0" y="6517386"/>
            <a:ext cx="18288000" cy="54864"/>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pic>
        <p:nvPicPr>
          <p:cNvPr id="17" name="Picture 16">
            <a:extLst>
              <a:ext uri="{FF2B5EF4-FFF2-40B4-BE49-F238E27FC236}">
                <a16:creationId xmlns:a16="http://schemas.microsoft.com/office/drawing/2014/main" id="{17FD5FB8-6196-F249-9FF4-5684EB4588E3}"/>
              </a:ext>
            </a:extLst>
          </p:cNvPr>
          <p:cNvPicPr>
            <a:picLocks noChangeAspect="1"/>
          </p:cNvPicPr>
          <p:nvPr userDrawn="1"/>
        </p:nvPicPr>
        <p:blipFill>
          <a:blip r:embed="rId4"/>
          <a:stretch>
            <a:fillRect/>
          </a:stretch>
        </p:blipFill>
        <p:spPr>
          <a:xfrm>
            <a:off x="635180" y="8690774"/>
            <a:ext cx="3637380" cy="1212461"/>
          </a:xfrm>
          <a:prstGeom prst="rect">
            <a:avLst/>
          </a:prstGeom>
        </p:spPr>
      </p:pic>
    </p:spTree>
    <p:extLst>
      <p:ext uri="{BB962C8B-B14F-4D97-AF65-F5344CB8AC3E}">
        <p14:creationId xmlns:p14="http://schemas.microsoft.com/office/powerpoint/2010/main" val="38402170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0C04-EEF1-4DE9-B1EC-5F2394E0779E}"/>
              </a:ext>
            </a:extLst>
          </p:cNvPr>
          <p:cNvSpPr>
            <a:spLocks noGrp="1"/>
          </p:cNvSpPr>
          <p:nvPr>
            <p:ph type="title"/>
          </p:nvPr>
        </p:nvSpPr>
        <p:spPr>
          <a:xfrm>
            <a:off x="457200" y="6066861"/>
            <a:ext cx="17830800" cy="2889153"/>
          </a:xfrm>
        </p:spPr>
        <p:txBody>
          <a:bodyPr>
            <a:normAutofit/>
          </a:bodyPr>
          <a:lstStyle/>
          <a:p>
            <a:r>
              <a:rPr lang="en-US" b="0" i="0" dirty="0">
                <a:effectLst/>
                <a:latin typeface="Lato Extended"/>
              </a:rPr>
              <a:t>Final Project </a:t>
            </a:r>
            <a:br>
              <a:rPr lang="en-US" b="0" i="0" dirty="0">
                <a:effectLst/>
                <a:latin typeface="Lato Extended"/>
              </a:rPr>
            </a:br>
            <a:r>
              <a:rPr lang="en-US" b="0" i="0" dirty="0">
                <a:effectLst/>
                <a:latin typeface="Lato Extended"/>
              </a:rPr>
              <a:t>Hotel booking Analysis</a:t>
            </a:r>
          </a:p>
        </p:txBody>
      </p:sp>
      <p:graphicFrame>
        <p:nvGraphicFramePr>
          <p:cNvPr id="4" name="Table 3">
            <a:extLst>
              <a:ext uri="{FF2B5EF4-FFF2-40B4-BE49-F238E27FC236}">
                <a16:creationId xmlns:a16="http://schemas.microsoft.com/office/drawing/2014/main" id="{3274306B-FC3A-5CE2-38D8-14D5AEC83BD0}"/>
              </a:ext>
            </a:extLst>
          </p:cNvPr>
          <p:cNvGraphicFramePr>
            <a:graphicFrameLocks noGrp="1"/>
          </p:cNvGraphicFramePr>
          <p:nvPr/>
        </p:nvGraphicFramePr>
        <p:xfrm>
          <a:off x="10210800" y="8980063"/>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extLst>
      <p:ext uri="{BB962C8B-B14F-4D97-AF65-F5344CB8AC3E}">
        <p14:creationId xmlns:p14="http://schemas.microsoft.com/office/powerpoint/2010/main" val="2966682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4572" y="9299076"/>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1330322"/>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6.3 </a:t>
            </a:r>
            <a:r>
              <a:rPr lang="en-US" altLang="zh-CN" sz="4800" dirty="0">
                <a:solidFill>
                  <a:srgbClr val="002142"/>
                </a:solidFill>
                <a:latin typeface="Arimo"/>
              </a:rPr>
              <a:t>Neural Network</a:t>
            </a:r>
          </a:p>
          <a:p>
            <a:pPr algn="l">
              <a:lnSpc>
                <a:spcPts val="5248"/>
              </a:lnSpc>
            </a:pPr>
            <a:endParaRPr lang="en-US" sz="4800" dirty="0">
              <a:solidFill>
                <a:srgbClr val="002142"/>
              </a:solidFill>
              <a:latin typeface="Arimo"/>
            </a:endParaRPr>
          </a:p>
        </p:txBody>
      </p:sp>
      <p:sp>
        <p:nvSpPr>
          <p:cNvPr id="18" name="文本框 17">
            <a:extLst>
              <a:ext uri="{FF2B5EF4-FFF2-40B4-BE49-F238E27FC236}">
                <a16:creationId xmlns:a16="http://schemas.microsoft.com/office/drawing/2014/main" id="{E7C8509D-00CC-275A-CF8A-EDE497CEBE5C}"/>
              </a:ext>
            </a:extLst>
          </p:cNvPr>
          <p:cNvSpPr txBox="1"/>
          <p:nvPr/>
        </p:nvSpPr>
        <p:spPr>
          <a:xfrm>
            <a:off x="8839201" y="3954015"/>
            <a:ext cx="9220199" cy="1569660"/>
          </a:xfrm>
          <a:prstGeom prst="rect">
            <a:avLst/>
          </a:prstGeom>
          <a:noFill/>
        </p:spPr>
        <p:txBody>
          <a:bodyPr wrap="square">
            <a:spAutoFit/>
          </a:bodyPr>
          <a:lstStyle/>
          <a:p>
            <a:pPr marL="285750" indent="-285750">
              <a:buFont typeface="Wingdings" pitchFamily="2" charset="2"/>
              <a:buChar char="Ø"/>
            </a:pPr>
            <a:r>
              <a:rPr lang="en-US" altLang="zh-CN" sz="2400" b="1" dirty="0">
                <a:latin typeface="Calibri" panose="020F0502020204030204" pitchFamily="34" charset="0"/>
                <a:cs typeface="Calibri" panose="020F0502020204030204" pitchFamily="34" charset="0"/>
              </a:rPr>
              <a:t>Use the metrics to examine the model's performance. The model achieved a accuracy of 0.825 and F1 score of 0.822, with AUC score of 0.799.</a:t>
            </a:r>
          </a:p>
          <a:p>
            <a:pPr marL="285750" indent="-285750">
              <a:buFont typeface="Wingdings" pitchFamily="2" charset="2"/>
              <a:buChar char="Ø"/>
            </a:pPr>
            <a:endParaRPr lang="en-US" altLang="zh-CN" sz="2400" b="1" dirty="0">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0EF42E7F-7D13-834B-C252-0B5462386095}"/>
              </a:ext>
            </a:extLst>
          </p:cNvPr>
          <p:cNvGrpSpPr/>
          <p:nvPr/>
        </p:nvGrpSpPr>
        <p:grpSpPr>
          <a:xfrm>
            <a:off x="156603" y="1161399"/>
            <a:ext cx="18131397" cy="1829076"/>
            <a:chOff x="318478" y="2290604"/>
            <a:chExt cx="17619395" cy="1829076"/>
          </a:xfrm>
        </p:grpSpPr>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318478" y="2893786"/>
              <a:ext cx="8679504" cy="1225894"/>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latin typeface="Calibri" panose="020F0502020204030204" pitchFamily="34" charset="0"/>
                  <a:cs typeface="Calibri" panose="020F0502020204030204" pitchFamily="34" charset="0"/>
                </a:rPr>
                <a:t>The model has 4 Dense layer, the first layer start with 64 neurons and activation function of '</a:t>
              </a:r>
              <a:r>
                <a:rPr lang="en-US" altLang="zh-CN" sz="2000" dirty="0" err="1">
                  <a:latin typeface="Calibri" panose="020F0502020204030204" pitchFamily="34" charset="0"/>
                  <a:cs typeface="Calibri" panose="020F0502020204030204" pitchFamily="34" charset="0"/>
                </a:rPr>
                <a:t>relu</a:t>
              </a:r>
              <a:r>
                <a:rPr lang="en-US" altLang="zh-CN" sz="2000" dirty="0">
                  <a:latin typeface="Calibri" panose="020F0502020204030204" pitchFamily="34" charset="0"/>
                  <a:cs typeface="Calibri" panose="020F0502020204030204" pitchFamily="34" charset="0"/>
                </a:rPr>
                <a:t>'. Followed by layer 2 with 32 neurons, layer3 with 16 neurons. Finally a layer4 with function 'sigmoid' to output the probability of the target variable. The model was trained with an </a:t>
              </a:r>
              <a:r>
                <a:rPr lang="en-US" altLang="zh-CN" sz="2000" dirty="0" err="1">
                  <a:latin typeface="Calibri" panose="020F0502020204030204" pitchFamily="34" charset="0"/>
                  <a:cs typeface="Calibri" panose="020F0502020204030204" pitchFamily="34" charset="0"/>
                </a:rPr>
                <a:t>EarlyStopping</a:t>
              </a:r>
              <a:r>
                <a:rPr lang="en-US" altLang="zh-CN" sz="2000" dirty="0">
                  <a:latin typeface="Calibri" panose="020F0502020204030204" pitchFamily="34" charset="0"/>
                  <a:cs typeface="Calibri" panose="020F0502020204030204" pitchFamily="34" charset="0"/>
                </a:rPr>
                <a:t> callback to avoid overfitting.</a:t>
              </a:r>
            </a:p>
            <a:p>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p:txBody>
        </p:sp>
        <p:sp>
          <p:nvSpPr>
            <p:cNvPr id="12" name="TextBox 20">
              <a:extLst>
                <a:ext uri="{FF2B5EF4-FFF2-40B4-BE49-F238E27FC236}">
                  <a16:creationId xmlns:a16="http://schemas.microsoft.com/office/drawing/2014/main" id="{55934BE2-1D7D-334A-FE85-FB5EA9983644}"/>
                </a:ext>
              </a:extLst>
            </p:cNvPr>
            <p:cNvSpPr txBox="1"/>
            <p:nvPr/>
          </p:nvSpPr>
          <p:spPr>
            <a:xfrm>
              <a:off x="360858" y="2351572"/>
              <a:ext cx="7750220" cy="830997"/>
            </a:xfrm>
            <a:prstGeom prst="rect">
              <a:avLst/>
            </a:prstGeom>
            <a:noFill/>
          </p:spPr>
          <p:txBody>
            <a:bodyPr wrap="square" rtlCol="0">
              <a:spAutoFit/>
            </a:bodyPr>
            <a:lstStyle/>
            <a:p>
              <a:pPr marL="285750" indent="-285750">
                <a:buFont typeface="Wingdings" pitchFamily="2" charset="2"/>
                <a:buChar char="Ø"/>
              </a:pPr>
              <a:r>
                <a:rPr lang="en-US" altLang="zh-CN" sz="2400" b="1" dirty="0"/>
                <a:t>Using </a:t>
              </a:r>
              <a:r>
                <a:rPr lang="en-US" altLang="zh-CN" sz="2400" b="1" dirty="0" err="1"/>
                <a:t>keras</a:t>
              </a:r>
              <a:r>
                <a:rPr lang="en-US" altLang="zh-CN" sz="2400" b="1" dirty="0"/>
                <a:t> API to build a sequential model with 4 layers</a:t>
              </a:r>
            </a:p>
            <a:p>
              <a:pPr marL="285750" indent="-285750">
                <a:buFont typeface="Wingdings" pitchFamily="2" charset="2"/>
                <a:buChar char="Ø"/>
              </a:pPr>
              <a:endParaRPr lang="en-US" altLang="zh-CN" sz="2400" b="1" dirty="0"/>
            </a:p>
          </p:txBody>
        </p:sp>
        <p:sp>
          <p:nvSpPr>
            <p:cNvPr id="20" name="文本框 19">
              <a:extLst>
                <a:ext uri="{FF2B5EF4-FFF2-40B4-BE49-F238E27FC236}">
                  <a16:creationId xmlns:a16="http://schemas.microsoft.com/office/drawing/2014/main" id="{0BA19E1B-671D-D90C-0828-2CAC49BC82C5}"/>
                </a:ext>
              </a:extLst>
            </p:cNvPr>
            <p:cNvSpPr txBox="1"/>
            <p:nvPr/>
          </p:nvSpPr>
          <p:spPr>
            <a:xfrm>
              <a:off x="8785081" y="2290604"/>
              <a:ext cx="9152792" cy="830997"/>
            </a:xfrm>
            <a:prstGeom prst="rect">
              <a:avLst/>
            </a:prstGeom>
            <a:noFill/>
          </p:spPr>
          <p:txBody>
            <a:bodyPr wrap="square">
              <a:spAutoFit/>
            </a:bodyPr>
            <a:lstStyle/>
            <a:p>
              <a:pPr marL="285750" indent="-285750">
                <a:buFont typeface="Wingdings" pitchFamily="2" charset="2"/>
                <a:buChar char="Ø"/>
              </a:pP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The training loss and </a:t>
              </a:r>
              <a:r>
                <a:rPr lang="en-US" altLang="zh-CN" sz="2400" b="1" dirty="0" err="1">
                  <a:solidFill>
                    <a:srgbClr val="0D0D0D"/>
                  </a:solidFill>
                  <a:highlight>
                    <a:srgbClr val="FFFFFF"/>
                  </a:highlight>
                  <a:latin typeface="Calibri" panose="020F0502020204030204" pitchFamily="34" charset="0"/>
                  <a:cs typeface="Calibri" panose="020F0502020204030204" pitchFamily="34" charset="0"/>
                </a:rPr>
                <a:t>vilidation</a:t>
              </a: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 loss is gradually declining.</a:t>
              </a:r>
            </a:p>
            <a:p>
              <a:pPr marL="285750" indent="-285750" algn="l">
                <a:buFont typeface="Wingdings" pitchFamily="2" charset="2"/>
                <a:buChar char="Ø"/>
              </a:pPr>
              <a:endPar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endParaRPr>
            </a:p>
          </p:txBody>
        </p:sp>
      </p:grpSp>
      <p:pic>
        <p:nvPicPr>
          <p:cNvPr id="15" name="图片 14">
            <a:extLst>
              <a:ext uri="{FF2B5EF4-FFF2-40B4-BE49-F238E27FC236}">
                <a16:creationId xmlns:a16="http://schemas.microsoft.com/office/drawing/2014/main" id="{D8F1F973-8EAE-9C86-E846-5275C520D267}"/>
              </a:ext>
            </a:extLst>
          </p:cNvPr>
          <p:cNvPicPr>
            <a:picLocks noChangeAspect="1"/>
          </p:cNvPicPr>
          <p:nvPr/>
        </p:nvPicPr>
        <p:blipFill>
          <a:blip r:embed="rId4"/>
          <a:stretch>
            <a:fillRect/>
          </a:stretch>
        </p:blipFill>
        <p:spPr>
          <a:xfrm>
            <a:off x="9156061" y="1806493"/>
            <a:ext cx="8382195" cy="1750251"/>
          </a:xfrm>
          <a:prstGeom prst="rect">
            <a:avLst/>
          </a:prstGeom>
        </p:spPr>
      </p:pic>
      <p:pic>
        <p:nvPicPr>
          <p:cNvPr id="16" name="图片 15">
            <a:extLst>
              <a:ext uri="{FF2B5EF4-FFF2-40B4-BE49-F238E27FC236}">
                <a16:creationId xmlns:a16="http://schemas.microsoft.com/office/drawing/2014/main" id="{58DB7F78-A3E1-2EC9-015A-99CB1B1A8DEB}"/>
              </a:ext>
            </a:extLst>
          </p:cNvPr>
          <p:cNvPicPr>
            <a:picLocks noChangeAspect="1"/>
          </p:cNvPicPr>
          <p:nvPr/>
        </p:nvPicPr>
        <p:blipFill>
          <a:blip r:embed="rId5"/>
          <a:stretch>
            <a:fillRect/>
          </a:stretch>
        </p:blipFill>
        <p:spPr>
          <a:xfrm>
            <a:off x="685799" y="3501925"/>
            <a:ext cx="4800601" cy="3256459"/>
          </a:xfrm>
          <a:prstGeom prst="rect">
            <a:avLst/>
          </a:prstGeom>
        </p:spPr>
      </p:pic>
      <p:graphicFrame>
        <p:nvGraphicFramePr>
          <p:cNvPr id="22" name="表格 21">
            <a:extLst>
              <a:ext uri="{FF2B5EF4-FFF2-40B4-BE49-F238E27FC236}">
                <a16:creationId xmlns:a16="http://schemas.microsoft.com/office/drawing/2014/main" id="{71E785CA-9611-14E5-1C01-0E309B7B5E23}"/>
              </a:ext>
            </a:extLst>
          </p:cNvPr>
          <p:cNvGraphicFramePr>
            <a:graphicFrameLocks noGrp="1"/>
          </p:cNvGraphicFramePr>
          <p:nvPr>
            <p:extLst>
              <p:ext uri="{D42A27DB-BD31-4B8C-83A1-F6EECF244321}">
                <p14:modId xmlns:p14="http://schemas.microsoft.com/office/powerpoint/2010/main" val="2299787103"/>
              </p:ext>
            </p:extLst>
          </p:nvPr>
        </p:nvGraphicFramePr>
        <p:xfrm>
          <a:off x="678509" y="6971240"/>
          <a:ext cx="5181600" cy="1854200"/>
        </p:xfrm>
        <a:graphic>
          <a:graphicData uri="http://schemas.openxmlformats.org/drawingml/2006/table">
            <a:tbl>
              <a:tblPr firstRow="1" bandRow="1">
                <a:tableStyleId>{7E9639D4-E3E2-4D34-9284-5A2195B3D0D7}</a:tableStyleId>
              </a:tblPr>
              <a:tblGrid>
                <a:gridCol w="2491726">
                  <a:extLst>
                    <a:ext uri="{9D8B030D-6E8A-4147-A177-3AD203B41FA5}">
                      <a16:colId xmlns:a16="http://schemas.microsoft.com/office/drawing/2014/main" val="795117774"/>
                    </a:ext>
                  </a:extLst>
                </a:gridCol>
                <a:gridCol w="1600200">
                  <a:extLst>
                    <a:ext uri="{9D8B030D-6E8A-4147-A177-3AD203B41FA5}">
                      <a16:colId xmlns:a16="http://schemas.microsoft.com/office/drawing/2014/main" val="2780382628"/>
                    </a:ext>
                  </a:extLst>
                </a:gridCol>
                <a:gridCol w="1089674">
                  <a:extLst>
                    <a:ext uri="{9D8B030D-6E8A-4147-A177-3AD203B41FA5}">
                      <a16:colId xmlns:a16="http://schemas.microsoft.com/office/drawing/2014/main" val="4088589428"/>
                    </a:ext>
                  </a:extLst>
                </a:gridCol>
              </a:tblGrid>
              <a:tr h="370840">
                <a:tc>
                  <a:txBody>
                    <a:bodyPr/>
                    <a:lstStyle/>
                    <a:p>
                      <a:pPr fontAlgn="b"/>
                      <a:r>
                        <a:rPr lang="en-US" b="1" dirty="0">
                          <a:ln>
                            <a:noFill/>
                          </a:ln>
                          <a:solidFill>
                            <a:schemeClr val="tx1"/>
                          </a:solidFill>
                          <a:effectLst/>
                        </a:rPr>
                        <a:t>Layer (type)</a:t>
                      </a:r>
                    </a:p>
                  </a:txBody>
                  <a:tcPr anchor="b">
                    <a:noFill/>
                  </a:tcPr>
                </a:tc>
                <a:tc>
                  <a:txBody>
                    <a:bodyPr/>
                    <a:lstStyle/>
                    <a:p>
                      <a:pPr fontAlgn="b"/>
                      <a:r>
                        <a:rPr lang="en-US" b="1" dirty="0">
                          <a:ln>
                            <a:noFill/>
                          </a:ln>
                          <a:solidFill>
                            <a:schemeClr val="tx1"/>
                          </a:solidFill>
                          <a:effectLst/>
                        </a:rPr>
                        <a:t>Output Shape</a:t>
                      </a:r>
                    </a:p>
                  </a:txBody>
                  <a:tcPr anchor="b">
                    <a:noFill/>
                  </a:tcPr>
                </a:tc>
                <a:tc>
                  <a:txBody>
                    <a:bodyPr/>
                    <a:lstStyle/>
                    <a:p>
                      <a:pPr fontAlgn="b"/>
                      <a:r>
                        <a:rPr lang="en-US" b="1" dirty="0">
                          <a:ln>
                            <a:noFill/>
                          </a:ln>
                          <a:solidFill>
                            <a:schemeClr val="tx1"/>
                          </a:solidFill>
                          <a:effectLst/>
                        </a:rPr>
                        <a:t>Param #</a:t>
                      </a:r>
                    </a:p>
                  </a:txBody>
                  <a:tcPr anchor="b">
                    <a:noFill/>
                  </a:tcPr>
                </a:tc>
                <a:extLst>
                  <a:ext uri="{0D108BD9-81ED-4DB2-BD59-A6C34878D82A}">
                    <a16:rowId xmlns:a16="http://schemas.microsoft.com/office/drawing/2014/main" val="3560572197"/>
                  </a:ext>
                </a:extLst>
              </a:tr>
              <a:tr h="370840">
                <a:tc>
                  <a:txBody>
                    <a:bodyPr/>
                    <a:lstStyle/>
                    <a:p>
                      <a:pPr fontAlgn="base"/>
                      <a:r>
                        <a:rPr lang="en-US" b="1">
                          <a:solidFill>
                            <a:sysClr val="windowText" lastClr="000000"/>
                          </a:solidFill>
                          <a:effectLst/>
                        </a:rPr>
                        <a:t>layer1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64)</a:t>
                      </a:r>
                    </a:p>
                  </a:txBody>
                  <a:tcPr anchor="ctr"/>
                </a:tc>
                <a:tc>
                  <a:txBody>
                    <a:bodyPr/>
                    <a:lstStyle/>
                    <a:p>
                      <a:pPr fontAlgn="base"/>
                      <a:r>
                        <a:rPr lang="en-US" altLang="zh-CN" dirty="0">
                          <a:solidFill>
                            <a:sysClr val="windowText" lastClr="000000"/>
                          </a:solidFill>
                          <a:effectLst/>
                        </a:rPr>
                        <a:t>1,344</a:t>
                      </a:r>
                    </a:p>
                  </a:txBody>
                  <a:tcPr anchor="ctr"/>
                </a:tc>
                <a:extLst>
                  <a:ext uri="{0D108BD9-81ED-4DB2-BD59-A6C34878D82A}">
                    <a16:rowId xmlns:a16="http://schemas.microsoft.com/office/drawing/2014/main" val="3274691292"/>
                  </a:ext>
                </a:extLst>
              </a:tr>
              <a:tr h="370840">
                <a:tc>
                  <a:txBody>
                    <a:bodyPr/>
                    <a:lstStyle/>
                    <a:p>
                      <a:pPr fontAlgn="base"/>
                      <a:r>
                        <a:rPr lang="en-US" b="1">
                          <a:solidFill>
                            <a:sysClr val="windowText" lastClr="000000"/>
                          </a:solidFill>
                          <a:effectLst/>
                        </a:rPr>
                        <a:t>layer2 (Dense)</a:t>
                      </a:r>
                      <a:endParaRPr lang="en-US">
                        <a:solidFill>
                          <a:sysClr val="windowText" lastClr="000000"/>
                        </a:solidFill>
                        <a:effectLst/>
                      </a:endParaRPr>
                    </a:p>
                  </a:txBody>
                  <a:tcPr anchor="ctr"/>
                </a:tc>
                <a:tc>
                  <a:txBody>
                    <a:bodyPr/>
                    <a:lstStyle/>
                    <a:p>
                      <a:pPr fontAlgn="base"/>
                      <a:r>
                        <a:rPr lang="en-US" dirty="0">
                          <a:solidFill>
                            <a:sysClr val="windowText" lastClr="000000"/>
                          </a:solidFill>
                          <a:effectLst/>
                        </a:rPr>
                        <a:t>(None, 32)</a:t>
                      </a:r>
                    </a:p>
                  </a:txBody>
                  <a:tcPr anchor="ctr"/>
                </a:tc>
                <a:tc>
                  <a:txBody>
                    <a:bodyPr/>
                    <a:lstStyle/>
                    <a:p>
                      <a:pPr fontAlgn="base"/>
                      <a:r>
                        <a:rPr lang="en-US" altLang="zh-CN">
                          <a:solidFill>
                            <a:sysClr val="windowText" lastClr="000000"/>
                          </a:solidFill>
                          <a:effectLst/>
                        </a:rPr>
                        <a:t>2,080</a:t>
                      </a:r>
                    </a:p>
                  </a:txBody>
                  <a:tcPr anchor="ctr"/>
                </a:tc>
                <a:extLst>
                  <a:ext uri="{0D108BD9-81ED-4DB2-BD59-A6C34878D82A}">
                    <a16:rowId xmlns:a16="http://schemas.microsoft.com/office/drawing/2014/main" val="2340619771"/>
                  </a:ext>
                </a:extLst>
              </a:tr>
              <a:tr h="370840">
                <a:tc>
                  <a:txBody>
                    <a:bodyPr/>
                    <a:lstStyle/>
                    <a:p>
                      <a:pPr fontAlgn="base"/>
                      <a:r>
                        <a:rPr lang="en-US" b="1">
                          <a:solidFill>
                            <a:sysClr val="windowText" lastClr="000000"/>
                          </a:solidFill>
                          <a:effectLst/>
                        </a:rPr>
                        <a:t>layer3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16)</a:t>
                      </a:r>
                    </a:p>
                  </a:txBody>
                  <a:tcPr anchor="ctr"/>
                </a:tc>
                <a:tc>
                  <a:txBody>
                    <a:bodyPr/>
                    <a:lstStyle/>
                    <a:p>
                      <a:pPr fontAlgn="base"/>
                      <a:r>
                        <a:rPr lang="en-US" altLang="zh-CN">
                          <a:solidFill>
                            <a:sysClr val="windowText" lastClr="000000"/>
                          </a:solidFill>
                          <a:effectLst/>
                        </a:rPr>
                        <a:t>528</a:t>
                      </a:r>
                    </a:p>
                  </a:txBody>
                  <a:tcPr anchor="ctr"/>
                </a:tc>
                <a:extLst>
                  <a:ext uri="{0D108BD9-81ED-4DB2-BD59-A6C34878D82A}">
                    <a16:rowId xmlns:a16="http://schemas.microsoft.com/office/drawing/2014/main" val="2446935332"/>
                  </a:ext>
                </a:extLst>
              </a:tr>
              <a:tr h="370840">
                <a:tc>
                  <a:txBody>
                    <a:bodyPr/>
                    <a:lstStyle/>
                    <a:p>
                      <a:pPr fontAlgn="base"/>
                      <a:r>
                        <a:rPr lang="en-US" b="1">
                          <a:solidFill>
                            <a:sysClr val="windowText" lastClr="000000"/>
                          </a:solidFill>
                          <a:effectLst/>
                        </a:rPr>
                        <a:t>layer4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1)</a:t>
                      </a:r>
                    </a:p>
                  </a:txBody>
                  <a:tcPr anchor="ctr"/>
                </a:tc>
                <a:tc>
                  <a:txBody>
                    <a:bodyPr/>
                    <a:lstStyle/>
                    <a:p>
                      <a:pPr fontAlgn="base"/>
                      <a:r>
                        <a:rPr lang="en-US" altLang="zh-CN" dirty="0">
                          <a:solidFill>
                            <a:sysClr val="windowText" lastClr="000000"/>
                          </a:solidFill>
                          <a:effectLst/>
                        </a:rPr>
                        <a:t>17</a:t>
                      </a:r>
                    </a:p>
                  </a:txBody>
                  <a:tcPr anchor="ctr"/>
                </a:tc>
                <a:extLst>
                  <a:ext uri="{0D108BD9-81ED-4DB2-BD59-A6C34878D82A}">
                    <a16:rowId xmlns:a16="http://schemas.microsoft.com/office/drawing/2014/main" val="1405051685"/>
                  </a:ext>
                </a:extLst>
              </a:tr>
            </a:tbl>
          </a:graphicData>
        </a:graphic>
      </p:graphicFrame>
      <p:graphicFrame>
        <p:nvGraphicFramePr>
          <p:cNvPr id="23" name="表格 22">
            <a:extLst>
              <a:ext uri="{FF2B5EF4-FFF2-40B4-BE49-F238E27FC236}">
                <a16:creationId xmlns:a16="http://schemas.microsoft.com/office/drawing/2014/main" id="{A8512491-ED98-D129-4BFF-C0BEEBC08127}"/>
              </a:ext>
            </a:extLst>
          </p:cNvPr>
          <p:cNvGraphicFramePr>
            <a:graphicFrameLocks noGrp="1"/>
          </p:cNvGraphicFramePr>
          <p:nvPr>
            <p:extLst>
              <p:ext uri="{D42A27DB-BD31-4B8C-83A1-F6EECF244321}">
                <p14:modId xmlns:p14="http://schemas.microsoft.com/office/powerpoint/2010/main" val="2248644329"/>
              </p:ext>
            </p:extLst>
          </p:nvPr>
        </p:nvGraphicFramePr>
        <p:xfrm>
          <a:off x="10287000" y="4855709"/>
          <a:ext cx="3563813" cy="22250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802550546"/>
                    </a:ext>
                  </a:extLst>
                </a:gridCol>
                <a:gridCol w="1735013">
                  <a:extLst>
                    <a:ext uri="{9D8B030D-6E8A-4147-A177-3AD203B41FA5}">
                      <a16:colId xmlns:a16="http://schemas.microsoft.com/office/drawing/2014/main" val="3790297732"/>
                    </a:ext>
                  </a:extLst>
                </a:gridCol>
              </a:tblGrid>
              <a:tr h="370840">
                <a:tc>
                  <a:txBody>
                    <a:bodyPr/>
                    <a:lstStyle/>
                    <a:p>
                      <a:pPr algn="ctr" fontAlgn="b"/>
                      <a:r>
                        <a:rPr lang="en-US" b="1" dirty="0">
                          <a:solidFill>
                            <a:schemeClr val="tx1"/>
                          </a:solidFill>
                          <a:effectLst/>
                        </a:rPr>
                        <a:t>Metric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dirty="0">
                          <a:solidFill>
                            <a:schemeClr val="tx1"/>
                          </a:solidFill>
                          <a:effectLst/>
                        </a:rPr>
                        <a:t>Value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726610"/>
                  </a:ext>
                </a:extLst>
              </a:tr>
              <a:tr h="370840">
                <a:tc>
                  <a:txBody>
                    <a:bodyPr/>
                    <a:lstStyle/>
                    <a:p>
                      <a:pPr algn="ctr" fontAlgn="base"/>
                      <a:r>
                        <a:rPr lang="en-US" b="1">
                          <a:solidFill>
                            <a:schemeClr val="tx1"/>
                          </a:solidFill>
                          <a:effectLst/>
                        </a:rPr>
                        <a:t>Accuracy</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761642"/>
                  </a:ext>
                </a:extLst>
              </a:tr>
              <a:tr h="370840">
                <a:tc>
                  <a:txBody>
                    <a:bodyPr/>
                    <a:lstStyle/>
                    <a:p>
                      <a:pPr algn="ctr" fontAlgn="base"/>
                      <a:r>
                        <a:rPr lang="en-US" b="1">
                          <a:solidFill>
                            <a:schemeClr val="tx1"/>
                          </a:solidFill>
                          <a:effectLst/>
                        </a:rPr>
                        <a:t>Precision</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5516006"/>
                  </a:ext>
                </a:extLst>
              </a:tr>
              <a:tr h="370840">
                <a:tc>
                  <a:txBody>
                    <a:bodyPr/>
                    <a:lstStyle/>
                    <a:p>
                      <a:pPr algn="ctr" fontAlgn="base"/>
                      <a:r>
                        <a:rPr lang="en-US" b="1">
                          <a:solidFill>
                            <a:schemeClr val="tx1"/>
                          </a:solidFill>
                          <a:effectLst/>
                        </a:rPr>
                        <a:t>Recall</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4965665"/>
                  </a:ext>
                </a:extLst>
              </a:tr>
              <a:tr h="370840">
                <a:tc>
                  <a:txBody>
                    <a:bodyPr/>
                    <a:lstStyle/>
                    <a:p>
                      <a:pPr algn="ctr" fontAlgn="base"/>
                      <a:r>
                        <a:rPr lang="en-US" b="1">
                          <a:solidFill>
                            <a:schemeClr val="tx1"/>
                          </a:solidFill>
                          <a:effectLst/>
                        </a:rPr>
                        <a:t>F1 Score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0.8197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750942"/>
                  </a:ext>
                </a:extLst>
              </a:tr>
              <a:tr h="370840">
                <a:tc>
                  <a:txBody>
                    <a:bodyPr/>
                    <a:lstStyle/>
                    <a:p>
                      <a:pPr algn="ctr" fontAlgn="base"/>
                      <a:r>
                        <a:rPr lang="en-US" b="1" dirty="0">
                          <a:solidFill>
                            <a:schemeClr val="tx1"/>
                          </a:solidFill>
                          <a:effectLst/>
                        </a:rPr>
                        <a:t>AUC Score</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chemeClr val="tx1"/>
                          </a:solidFill>
                          <a:effectLst/>
                        </a:rPr>
                        <a:t>0.7942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028560"/>
                  </a:ext>
                </a:extLst>
              </a:tr>
            </a:tbl>
          </a:graphicData>
        </a:graphic>
      </p:graphicFrame>
      <p:graphicFrame>
        <p:nvGraphicFramePr>
          <p:cNvPr id="24" name="表格 23">
            <a:extLst>
              <a:ext uri="{FF2B5EF4-FFF2-40B4-BE49-F238E27FC236}">
                <a16:creationId xmlns:a16="http://schemas.microsoft.com/office/drawing/2014/main" id="{72AB7893-43B1-7B25-438B-43D9D640C891}"/>
              </a:ext>
            </a:extLst>
          </p:cNvPr>
          <p:cNvGraphicFramePr>
            <a:graphicFrameLocks noGrp="1"/>
          </p:cNvGraphicFramePr>
          <p:nvPr>
            <p:extLst>
              <p:ext uri="{D42A27DB-BD31-4B8C-83A1-F6EECF244321}">
                <p14:modId xmlns:p14="http://schemas.microsoft.com/office/powerpoint/2010/main" val="4276830691"/>
              </p:ext>
            </p:extLst>
          </p:nvPr>
        </p:nvGraphicFramePr>
        <p:xfrm>
          <a:off x="9448800" y="7313791"/>
          <a:ext cx="6676293" cy="1225893"/>
        </p:xfrm>
        <a:graphic>
          <a:graphicData uri="http://schemas.openxmlformats.org/drawingml/2006/table">
            <a:tbl>
              <a:tblPr firstRow="1" bandRow="1">
                <a:tableStyleId>{5C22544A-7EE6-4342-B048-85BDC9FD1C3A}</a:tableStyleId>
              </a:tblPr>
              <a:tblGrid>
                <a:gridCol w="2225431">
                  <a:extLst>
                    <a:ext uri="{9D8B030D-6E8A-4147-A177-3AD203B41FA5}">
                      <a16:colId xmlns:a16="http://schemas.microsoft.com/office/drawing/2014/main" val="2724056028"/>
                    </a:ext>
                  </a:extLst>
                </a:gridCol>
                <a:gridCol w="2225431">
                  <a:extLst>
                    <a:ext uri="{9D8B030D-6E8A-4147-A177-3AD203B41FA5}">
                      <a16:colId xmlns:a16="http://schemas.microsoft.com/office/drawing/2014/main" val="121998558"/>
                    </a:ext>
                  </a:extLst>
                </a:gridCol>
                <a:gridCol w="2225431">
                  <a:extLst>
                    <a:ext uri="{9D8B030D-6E8A-4147-A177-3AD203B41FA5}">
                      <a16:colId xmlns:a16="http://schemas.microsoft.com/office/drawing/2014/main" val="2113369932"/>
                    </a:ext>
                  </a:extLst>
                </a:gridCol>
              </a:tblGrid>
              <a:tr h="408631">
                <a:tc>
                  <a:txBody>
                    <a:bodyPr/>
                    <a:lstStyle/>
                    <a:p>
                      <a:pPr fontAlgn="b"/>
                      <a:r>
                        <a:rPr lang="en-US" b="1" dirty="0">
                          <a:solidFill>
                            <a:schemeClr val="tx1"/>
                          </a:solidFill>
                          <a:effectLst/>
                        </a:rPr>
                        <a:t>Confusion Matrix</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b="1">
                          <a:solidFill>
                            <a:schemeClr val="tx1"/>
                          </a:solidFill>
                          <a:effectLst/>
                        </a:rPr>
                        <a:t>Predicted Negative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b="1" dirty="0">
                          <a:solidFill>
                            <a:schemeClr val="tx1"/>
                          </a:solidFill>
                          <a:effectLst/>
                        </a:rPr>
                        <a:t>Predicted Positive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3142417"/>
                  </a:ext>
                </a:extLst>
              </a:tr>
              <a:tr h="408631">
                <a:tc>
                  <a:txBody>
                    <a:bodyPr/>
                    <a:lstStyle/>
                    <a:p>
                      <a:pPr fontAlgn="base"/>
                      <a:r>
                        <a:rPr lang="en-US" b="1">
                          <a:solidFill>
                            <a:schemeClr val="tx1"/>
                          </a:solidFill>
                          <a:effectLst/>
                        </a:rPr>
                        <a:t>Actual Negative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19215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1668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486847"/>
                  </a:ext>
                </a:extLst>
              </a:tr>
              <a:tr h="408631">
                <a:tc>
                  <a:txBody>
                    <a:bodyPr/>
                    <a:lstStyle/>
                    <a:p>
                      <a:pPr fontAlgn="base"/>
                      <a:r>
                        <a:rPr lang="en-US" b="1">
                          <a:solidFill>
                            <a:schemeClr val="tx1"/>
                          </a:solidFill>
                          <a:effectLst/>
                        </a:rPr>
                        <a:t>Actual Positive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4242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dirty="0">
                          <a:solidFill>
                            <a:schemeClr val="tx1"/>
                          </a:solidFill>
                          <a:effectLst/>
                        </a:rPr>
                        <a:t>8545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2086621"/>
                  </a:ext>
                </a:extLst>
              </a:tr>
            </a:tbl>
          </a:graphicData>
        </a:graphic>
      </p:graphicFrame>
    </p:spTree>
    <p:extLst>
      <p:ext uri="{BB962C8B-B14F-4D97-AF65-F5344CB8AC3E}">
        <p14:creationId xmlns:p14="http://schemas.microsoft.com/office/powerpoint/2010/main" val="2281343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6.4 Decision Tree Model</a:t>
            </a:r>
          </a:p>
        </p:txBody>
      </p:sp>
      <p:pic>
        <p:nvPicPr>
          <p:cNvPr id="11" name="图片 10">
            <a:extLst>
              <a:ext uri="{FF2B5EF4-FFF2-40B4-BE49-F238E27FC236}">
                <a16:creationId xmlns:a16="http://schemas.microsoft.com/office/drawing/2014/main" id="{3BF655E7-95EC-39E3-6E9C-F094FE7D330B}"/>
              </a:ext>
            </a:extLst>
          </p:cNvPr>
          <p:cNvPicPr>
            <a:picLocks noChangeAspect="1"/>
          </p:cNvPicPr>
          <p:nvPr/>
        </p:nvPicPr>
        <p:blipFill rotWithShape="1">
          <a:blip r:embed="rId4"/>
          <a:srcRect r="21135"/>
          <a:stretch/>
        </p:blipFill>
        <p:spPr>
          <a:xfrm>
            <a:off x="4310334" y="6795166"/>
            <a:ext cx="5076195" cy="2278800"/>
          </a:xfrm>
          <a:prstGeom prst="rect">
            <a:avLst/>
          </a:prstGeom>
        </p:spPr>
      </p:pic>
      <p:pic>
        <p:nvPicPr>
          <p:cNvPr id="16" name="图片 15">
            <a:extLst>
              <a:ext uri="{FF2B5EF4-FFF2-40B4-BE49-F238E27FC236}">
                <a16:creationId xmlns:a16="http://schemas.microsoft.com/office/drawing/2014/main" id="{196B762F-787C-E345-046B-CC13518688BD}"/>
              </a:ext>
            </a:extLst>
          </p:cNvPr>
          <p:cNvPicPr>
            <a:picLocks noChangeAspect="1"/>
          </p:cNvPicPr>
          <p:nvPr/>
        </p:nvPicPr>
        <p:blipFill>
          <a:blip r:embed="rId5"/>
          <a:stretch>
            <a:fillRect/>
          </a:stretch>
        </p:blipFill>
        <p:spPr>
          <a:xfrm>
            <a:off x="10110665" y="5803878"/>
            <a:ext cx="6704294" cy="3373498"/>
          </a:xfrm>
          <a:prstGeom prst="rect">
            <a:avLst/>
          </a:prstGeom>
        </p:spPr>
      </p:pic>
      <p:graphicFrame>
        <p:nvGraphicFramePr>
          <p:cNvPr id="18" name="表格 17">
            <a:extLst>
              <a:ext uri="{FF2B5EF4-FFF2-40B4-BE49-F238E27FC236}">
                <a16:creationId xmlns:a16="http://schemas.microsoft.com/office/drawing/2014/main" id="{D70809FA-3ED7-13F0-A04F-5B1462C9886C}"/>
              </a:ext>
            </a:extLst>
          </p:cNvPr>
          <p:cNvGraphicFramePr>
            <a:graphicFrameLocks noGrp="1"/>
          </p:cNvGraphicFramePr>
          <p:nvPr>
            <p:extLst>
              <p:ext uri="{D42A27DB-BD31-4B8C-83A1-F6EECF244321}">
                <p14:modId xmlns:p14="http://schemas.microsoft.com/office/powerpoint/2010/main" val="4256540210"/>
              </p:ext>
            </p:extLst>
          </p:nvPr>
        </p:nvGraphicFramePr>
        <p:xfrm>
          <a:off x="10478968" y="2152897"/>
          <a:ext cx="5367596" cy="3081338"/>
        </p:xfrm>
        <a:graphic>
          <a:graphicData uri="http://schemas.openxmlformats.org/drawingml/2006/table">
            <a:tbl>
              <a:tblPr firstRow="1" bandRow="1">
                <a:tableStyleId>{5C22544A-7EE6-4342-B048-85BDC9FD1C3A}</a:tableStyleId>
              </a:tblPr>
              <a:tblGrid>
                <a:gridCol w="1557596">
                  <a:extLst>
                    <a:ext uri="{9D8B030D-6E8A-4147-A177-3AD203B41FA5}">
                      <a16:colId xmlns:a16="http://schemas.microsoft.com/office/drawing/2014/main" val="1612685107"/>
                    </a:ext>
                  </a:extLst>
                </a:gridCol>
                <a:gridCol w="1600200">
                  <a:extLst>
                    <a:ext uri="{9D8B030D-6E8A-4147-A177-3AD203B41FA5}">
                      <a16:colId xmlns:a16="http://schemas.microsoft.com/office/drawing/2014/main" val="1409105708"/>
                    </a:ext>
                  </a:extLst>
                </a:gridCol>
                <a:gridCol w="2209800">
                  <a:extLst>
                    <a:ext uri="{9D8B030D-6E8A-4147-A177-3AD203B41FA5}">
                      <a16:colId xmlns:a16="http://schemas.microsoft.com/office/drawing/2014/main" val="2010495367"/>
                    </a:ext>
                  </a:extLst>
                </a:gridCol>
              </a:tblGrid>
              <a:tr h="324266">
                <a:tc>
                  <a:txBody>
                    <a:bodyPr/>
                    <a:lstStyle/>
                    <a:p>
                      <a:pPr fontAlgn="b"/>
                      <a:r>
                        <a:rPr lang="en-US" sz="1600" b="1" dirty="0">
                          <a:solidFill>
                            <a:sysClr val="windowText" lastClr="000000"/>
                          </a:solidFill>
                          <a:effectLst/>
                        </a:rPr>
                        <a:t>Metric</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600" b="1">
                          <a:solidFill>
                            <a:sysClr val="windowText" lastClr="000000"/>
                          </a:solidFill>
                          <a:effectLst/>
                        </a:rPr>
                        <a:t>Cross Validation</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600" b="1">
                          <a:solidFill>
                            <a:sysClr val="windowText" lastClr="000000"/>
                          </a:solidFill>
                          <a:effectLst/>
                        </a:rPr>
                        <a:t>Best Decision Tree</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099751"/>
                  </a:ext>
                </a:extLst>
              </a:tr>
              <a:tr h="324266">
                <a:tc>
                  <a:txBody>
                    <a:bodyPr/>
                    <a:lstStyle/>
                    <a:p>
                      <a:pPr fontAlgn="base"/>
                      <a:r>
                        <a:rPr lang="en-US" sz="1600" b="1" dirty="0">
                          <a:solidFill>
                            <a:sysClr val="windowText" lastClr="000000"/>
                          </a:solidFill>
                          <a:effectLst/>
                        </a:rPr>
                        <a:t>Accuracy</a:t>
                      </a:r>
                      <a:endParaRPr lang="en-US" sz="1600" dirty="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0.7687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0.8131</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249659"/>
                  </a:ext>
                </a:extLst>
              </a:tr>
              <a:tr h="324266">
                <a:tc>
                  <a:txBody>
                    <a:bodyPr/>
                    <a:lstStyle/>
                    <a:p>
                      <a:pPr fontAlgn="base"/>
                      <a:r>
                        <a:rPr lang="en-US" sz="1600" b="1">
                          <a:solidFill>
                            <a:sysClr val="windowText" lastClr="000000"/>
                          </a:solidFill>
                          <a:effectLst/>
                        </a:rPr>
                        <a:t>Precision</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0.7732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0.8162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2339505"/>
                  </a:ext>
                </a:extLst>
              </a:tr>
              <a:tr h="324266">
                <a:tc>
                  <a:txBody>
                    <a:bodyPr/>
                    <a:lstStyle/>
                    <a:p>
                      <a:pPr fontAlgn="base"/>
                      <a:r>
                        <a:rPr lang="en-US" sz="1600" b="1">
                          <a:solidFill>
                            <a:sysClr val="windowText" lastClr="000000"/>
                          </a:solidFill>
                          <a:effectLst/>
                        </a:rPr>
                        <a:t>Recall</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dirty="0">
                          <a:solidFill>
                            <a:sysClr val="windowText" lastClr="000000"/>
                          </a:solidFill>
                          <a:effectLst/>
                        </a:rPr>
                        <a:t>0.7687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0.8131</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5537712"/>
                  </a:ext>
                </a:extLst>
              </a:tr>
              <a:tr h="324266">
                <a:tc>
                  <a:txBody>
                    <a:bodyPr/>
                    <a:lstStyle/>
                    <a:p>
                      <a:pPr fontAlgn="base"/>
                      <a:r>
                        <a:rPr lang="en-US" sz="1600" b="1">
                          <a:solidFill>
                            <a:sysClr val="windowText" lastClr="000000"/>
                          </a:solidFill>
                          <a:effectLst/>
                        </a:rPr>
                        <a:t>F1 Score</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0.7599</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0.8065</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0279367"/>
                  </a:ext>
                </a:extLst>
              </a:tr>
              <a:tr h="324266">
                <a:tc>
                  <a:txBody>
                    <a:bodyPr/>
                    <a:lstStyle/>
                    <a:p>
                      <a:pPr fontAlgn="base"/>
                      <a:r>
                        <a:rPr lang="en-US" sz="1600" b="1">
                          <a:solidFill>
                            <a:sysClr val="windowText" lastClr="000000"/>
                          </a:solidFill>
                          <a:effectLst/>
                        </a:rPr>
                        <a:t>ROC AUC</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0.7325</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0.7777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52980"/>
                  </a:ext>
                </a:extLst>
              </a:tr>
              <a:tr h="559692">
                <a:tc>
                  <a:txBody>
                    <a:bodyPr/>
                    <a:lstStyle/>
                    <a:p>
                      <a:pPr fontAlgn="base"/>
                      <a:r>
                        <a:rPr lang="en-US" sz="1600" b="1" dirty="0">
                          <a:solidFill>
                            <a:sysClr val="windowText" lastClr="000000"/>
                          </a:solidFill>
                          <a:effectLst/>
                        </a:rPr>
                        <a:t>Parameters</a:t>
                      </a:r>
                      <a:endParaRPr lang="en-US" sz="1600" dirty="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ysClr val="windowText" lastClr="000000"/>
                          </a:solidFill>
                          <a:effectLst/>
                        </a:rPr>
                        <a:t>N/A</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err="1">
                          <a:solidFill>
                            <a:sysClr val="windowText" lastClr="000000"/>
                          </a:solidFill>
                          <a:effectLst/>
                        </a:rPr>
                        <a:t>max_depth</a:t>
                      </a:r>
                      <a:r>
                        <a:rPr lang="en-US" sz="1600" dirty="0">
                          <a:solidFill>
                            <a:sysClr val="windowText" lastClr="000000"/>
                          </a:solidFill>
                          <a:effectLst/>
                        </a:rPr>
                        <a:t>=7, </a:t>
                      </a:r>
                      <a:r>
                        <a:rPr lang="en-US" sz="1600" dirty="0" err="1">
                          <a:solidFill>
                            <a:sysClr val="windowText" lastClr="000000"/>
                          </a:solidFill>
                          <a:effectLst/>
                        </a:rPr>
                        <a:t>min_samples_split</a:t>
                      </a:r>
                      <a:r>
                        <a:rPr lang="en-US" sz="1600" dirty="0">
                          <a:solidFill>
                            <a:sysClr val="windowText" lastClr="000000"/>
                          </a:solidFill>
                          <a:effectLst/>
                        </a:rPr>
                        <a:t>=2, </a:t>
                      </a:r>
                      <a:r>
                        <a:rPr lang="en-US" sz="1600" dirty="0" err="1">
                          <a:solidFill>
                            <a:sysClr val="windowText" lastClr="000000"/>
                          </a:solidFill>
                          <a:effectLst/>
                        </a:rPr>
                        <a:t>min_samples_leaf</a:t>
                      </a:r>
                      <a:r>
                        <a:rPr lang="en-US" sz="1600" dirty="0">
                          <a:solidFill>
                            <a:sysClr val="windowText" lastClr="000000"/>
                          </a:solidFill>
                          <a:effectLst/>
                        </a:rPr>
                        <a:t>=2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820430"/>
                  </a:ext>
                </a:extLst>
              </a:tr>
              <a:tr h="324266">
                <a:tc>
                  <a:txBody>
                    <a:bodyPr/>
                    <a:lstStyle/>
                    <a:p>
                      <a:pPr fontAlgn="base"/>
                      <a:r>
                        <a:rPr lang="en-US" sz="1600" b="1">
                          <a:solidFill>
                            <a:sysClr val="windowText" lastClr="000000"/>
                          </a:solidFill>
                          <a:effectLst/>
                        </a:rPr>
                        <a:t>AUC on Test Set</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ysClr val="windowText" lastClr="000000"/>
                          </a:solidFill>
                          <a:effectLst/>
                        </a:rPr>
                        <a:t>N/A</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dirty="0">
                          <a:solidFill>
                            <a:sysClr val="windowText" lastClr="000000"/>
                          </a:solidFill>
                          <a:effectLst/>
                        </a:rPr>
                        <a:t>0.87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7746201"/>
                  </a:ext>
                </a:extLst>
              </a:tr>
            </a:tbl>
          </a:graphicData>
        </a:graphic>
      </p:graphicFrame>
      <p:grpSp>
        <p:nvGrpSpPr>
          <p:cNvPr id="19" name="组合 18">
            <a:extLst>
              <a:ext uri="{FF2B5EF4-FFF2-40B4-BE49-F238E27FC236}">
                <a16:creationId xmlns:a16="http://schemas.microsoft.com/office/drawing/2014/main" id="{2357119B-6238-DE1F-22FE-F9C7DF90BC65}"/>
              </a:ext>
            </a:extLst>
          </p:cNvPr>
          <p:cNvGrpSpPr/>
          <p:nvPr/>
        </p:nvGrpSpPr>
        <p:grpSpPr>
          <a:xfrm>
            <a:off x="557052" y="947181"/>
            <a:ext cx="9248396" cy="6178937"/>
            <a:chOff x="502801" y="1333929"/>
            <a:chExt cx="9248396" cy="6178937"/>
          </a:xfrm>
        </p:grpSpPr>
        <p:sp>
          <p:nvSpPr>
            <p:cNvPr id="22" name="TextBox 20">
              <a:extLst>
                <a:ext uri="{FF2B5EF4-FFF2-40B4-BE49-F238E27FC236}">
                  <a16:creationId xmlns:a16="http://schemas.microsoft.com/office/drawing/2014/main" id="{765BB2A3-D3FB-2958-2B5A-BD409A4358A5}"/>
                </a:ext>
              </a:extLst>
            </p:cNvPr>
            <p:cNvSpPr txBox="1"/>
            <p:nvPr/>
          </p:nvSpPr>
          <p:spPr>
            <a:xfrm>
              <a:off x="502801" y="1333929"/>
              <a:ext cx="8838944" cy="1200329"/>
            </a:xfrm>
            <a:prstGeom prst="rect">
              <a:avLst/>
            </a:prstGeom>
            <a:noFill/>
          </p:spPr>
          <p:txBody>
            <a:bodyPr wrap="square" rtlCol="0">
              <a:spAutoFit/>
            </a:bodyPr>
            <a:lstStyle/>
            <a:p>
              <a:pPr marL="285750" indent="-285750">
                <a:buFont typeface="Wingdings" pitchFamily="2" charset="2"/>
                <a:buChar char="Ø"/>
              </a:pPr>
              <a:r>
                <a:rPr lang="en-US" altLang="zh-CN" sz="2400" b="1" dirty="0"/>
                <a:t>Performs hyperparameter tuning for a Decision Tree model by experimenting with different combinations of </a:t>
              </a:r>
              <a:r>
                <a:rPr lang="en-US" altLang="zh-CN" sz="2400" b="1" dirty="0" err="1"/>
                <a:t>max_depth</a:t>
              </a:r>
              <a:r>
                <a:rPr lang="en-US" altLang="zh-CN" sz="2400" b="1" dirty="0"/>
                <a:t>, </a:t>
              </a:r>
              <a:r>
                <a:rPr lang="en-US" altLang="zh-CN" sz="2400" b="1" dirty="0" err="1"/>
                <a:t>min_samples_split</a:t>
              </a:r>
              <a:r>
                <a:rPr lang="en-US" altLang="zh-CN" sz="2400" b="1" dirty="0"/>
                <a:t>, and </a:t>
              </a:r>
              <a:r>
                <a:rPr lang="en-US" altLang="zh-CN" sz="2400" b="1" dirty="0" err="1"/>
                <a:t>min_samples_leaf</a:t>
              </a:r>
              <a:r>
                <a:rPr lang="en-US" altLang="zh-CN" sz="2400" b="1" dirty="0"/>
                <a:t>. </a:t>
              </a:r>
            </a:p>
          </p:txBody>
        </p:sp>
        <p:sp>
          <p:nvSpPr>
            <p:cNvPr id="23" name="文本框 22">
              <a:extLst>
                <a:ext uri="{FF2B5EF4-FFF2-40B4-BE49-F238E27FC236}">
                  <a16:creationId xmlns:a16="http://schemas.microsoft.com/office/drawing/2014/main" id="{D3E0DA40-756A-DDAE-966E-06440A901124}"/>
                </a:ext>
              </a:extLst>
            </p:cNvPr>
            <p:cNvSpPr txBox="1"/>
            <p:nvPr/>
          </p:nvSpPr>
          <p:spPr>
            <a:xfrm>
              <a:off x="4024339" y="6127871"/>
              <a:ext cx="5726858" cy="1384995"/>
            </a:xfrm>
            <a:prstGeom prst="rect">
              <a:avLst/>
            </a:prstGeom>
            <a:noFill/>
          </p:spPr>
          <p:txBody>
            <a:bodyPr wrap="square">
              <a:spAutoFit/>
            </a:bodyPr>
            <a:lstStyle/>
            <a:p>
              <a:r>
                <a:rPr lang="en-US" altLang="zh-CN" sz="2000" dirty="0">
                  <a:effectLst/>
                  <a:latin typeface="Calibri" panose="020F0502020204030204" pitchFamily="34" charset="0"/>
                  <a:cs typeface="Calibri" panose="020F0502020204030204" pitchFamily="34" charset="0"/>
                </a:rPr>
                <a:t>the best model based on the highest AUC score. This model was selected with </a:t>
              </a:r>
              <a:r>
                <a:rPr lang="en-US" altLang="zh-CN" sz="2000" dirty="0" err="1">
                  <a:effectLst/>
                  <a:latin typeface="Calibri" panose="020F0502020204030204" pitchFamily="34" charset="0"/>
                  <a:cs typeface="Calibri" panose="020F0502020204030204" pitchFamily="34" charset="0"/>
                </a:rPr>
                <a:t>max_depth</a:t>
              </a:r>
              <a:r>
                <a:rPr lang="en-US" altLang="zh-CN" sz="2000" dirty="0">
                  <a:effectLst/>
                  <a:latin typeface="Calibri" panose="020F0502020204030204" pitchFamily="34" charset="0"/>
                  <a:cs typeface="Calibri" panose="020F0502020204030204" pitchFamily="34" charset="0"/>
                </a:rPr>
                <a:t>=7, </a:t>
              </a:r>
              <a:r>
                <a:rPr lang="en-US" altLang="zh-CN" sz="2000" dirty="0" err="1">
                  <a:effectLst/>
                  <a:latin typeface="Calibri" panose="020F0502020204030204" pitchFamily="34" charset="0"/>
                  <a:cs typeface="Calibri" panose="020F0502020204030204" pitchFamily="34" charset="0"/>
                </a:rPr>
                <a:t>min_samples_split</a:t>
              </a:r>
              <a:r>
                <a:rPr lang="en-US" altLang="zh-CN" sz="2000" dirty="0">
                  <a:effectLst/>
                  <a:latin typeface="Calibri" panose="020F0502020204030204" pitchFamily="34" charset="0"/>
                  <a:cs typeface="Calibri" panose="020F0502020204030204" pitchFamily="34" charset="0"/>
                </a:rPr>
                <a:t>=2, and </a:t>
              </a:r>
              <a:r>
                <a:rPr lang="en-US" altLang="zh-CN" sz="2000" dirty="0" err="1">
                  <a:effectLst/>
                  <a:latin typeface="Calibri" panose="020F0502020204030204" pitchFamily="34" charset="0"/>
                  <a:cs typeface="Calibri" panose="020F0502020204030204" pitchFamily="34" charset="0"/>
                </a:rPr>
                <a:t>min_samples_leaf</a:t>
              </a:r>
              <a:r>
                <a:rPr lang="en-US" altLang="zh-CN" sz="2000" dirty="0">
                  <a:effectLst/>
                  <a:latin typeface="Calibri" panose="020F0502020204030204" pitchFamily="34" charset="0"/>
                  <a:cs typeface="Calibri" panose="020F0502020204030204" pitchFamily="34" charset="0"/>
                </a:rPr>
                <a:t>=2. </a:t>
              </a:r>
            </a:p>
            <a:p>
              <a:pPr marL="285750" indent="-285750" algn="l">
                <a:buFont typeface="Wingdings" pitchFamily="2" charset="2"/>
                <a:buChar char="Ø"/>
              </a:pPr>
              <a:endParaRPr lang="en-US" altLang="zh-CN" sz="2400" i="0" dirty="0">
                <a:solidFill>
                  <a:srgbClr val="0D0D0D"/>
                </a:solidFill>
                <a:effectLst/>
                <a:highlight>
                  <a:srgbClr val="FFFFFF"/>
                </a:highlight>
                <a:latin typeface="Calibri" panose="020F0502020204030204" pitchFamily="34" charset="0"/>
                <a:cs typeface="Calibri" panose="020F0502020204030204" pitchFamily="34" charset="0"/>
              </a:endParaRPr>
            </a:p>
          </p:txBody>
        </p:sp>
      </p:grpSp>
      <p:sp>
        <p:nvSpPr>
          <p:cNvPr id="25" name="文本框 24">
            <a:extLst>
              <a:ext uri="{FF2B5EF4-FFF2-40B4-BE49-F238E27FC236}">
                <a16:creationId xmlns:a16="http://schemas.microsoft.com/office/drawing/2014/main" id="{42B85B25-BD51-90DF-B69B-42EFD05262E3}"/>
              </a:ext>
            </a:extLst>
          </p:cNvPr>
          <p:cNvSpPr txBox="1"/>
          <p:nvPr/>
        </p:nvSpPr>
        <p:spPr>
          <a:xfrm>
            <a:off x="403180" y="4567849"/>
            <a:ext cx="8079374" cy="1200329"/>
          </a:xfrm>
          <a:prstGeom prst="rect">
            <a:avLst/>
          </a:prstGeom>
          <a:noFill/>
        </p:spPr>
        <p:txBody>
          <a:bodyPr wrap="square">
            <a:spAutoFit/>
          </a:bodyPr>
          <a:lstStyle/>
          <a:p>
            <a:pPr marL="285750" indent="-285750">
              <a:buFont typeface="Wingdings" pitchFamily="2" charset="2"/>
              <a:buChar char="Ø"/>
            </a:pPr>
            <a:r>
              <a:rPr lang="en-US" altLang="zh-CN" sz="2400" b="1" dirty="0"/>
              <a:t>Each model is trained and evaluated on the test set to compute its ROC AUC, and the best model is selected based on the highest AUC score.</a:t>
            </a:r>
          </a:p>
        </p:txBody>
      </p:sp>
      <p:pic>
        <p:nvPicPr>
          <p:cNvPr id="26" name="图片 25">
            <a:extLst>
              <a:ext uri="{FF2B5EF4-FFF2-40B4-BE49-F238E27FC236}">
                <a16:creationId xmlns:a16="http://schemas.microsoft.com/office/drawing/2014/main" id="{DB3399AC-2DF0-12B0-A405-47268D0299E8}"/>
              </a:ext>
            </a:extLst>
          </p:cNvPr>
          <p:cNvPicPr>
            <a:picLocks noChangeAspect="1"/>
          </p:cNvPicPr>
          <p:nvPr/>
        </p:nvPicPr>
        <p:blipFill>
          <a:blip r:embed="rId6"/>
          <a:stretch>
            <a:fillRect/>
          </a:stretch>
        </p:blipFill>
        <p:spPr>
          <a:xfrm>
            <a:off x="1092924" y="2127272"/>
            <a:ext cx="6831876" cy="2171097"/>
          </a:xfrm>
          <a:prstGeom prst="rect">
            <a:avLst/>
          </a:prstGeom>
        </p:spPr>
      </p:pic>
      <p:sp>
        <p:nvSpPr>
          <p:cNvPr id="29" name="文本框 28">
            <a:extLst>
              <a:ext uri="{FF2B5EF4-FFF2-40B4-BE49-F238E27FC236}">
                <a16:creationId xmlns:a16="http://schemas.microsoft.com/office/drawing/2014/main" id="{3444644E-3A8F-037A-BA3C-A7EF477682D0}"/>
              </a:ext>
            </a:extLst>
          </p:cNvPr>
          <p:cNvSpPr txBox="1"/>
          <p:nvPr/>
        </p:nvSpPr>
        <p:spPr>
          <a:xfrm>
            <a:off x="9653694" y="535266"/>
            <a:ext cx="7796105" cy="1569660"/>
          </a:xfrm>
          <a:prstGeom prst="rect">
            <a:avLst/>
          </a:prstGeom>
          <a:noFill/>
        </p:spPr>
        <p:txBody>
          <a:bodyPr wrap="square">
            <a:spAutoFit/>
          </a:bodyPr>
          <a:lstStyle/>
          <a:p>
            <a:pPr marL="285750" indent="-285750">
              <a:buFont typeface="Wingdings" pitchFamily="2" charset="2"/>
              <a:buChar char="Ø"/>
            </a:pP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T</a:t>
            </a:r>
            <a:r>
              <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rPr>
              <a:t>hen trains a Decision Tree model with the optimal hyperparameters and evaluates the model's performance on the test set, including metrics like ROC AUC, accuracy, precision, recall, and F1 score. </a:t>
            </a:r>
            <a:endParaRPr lang="zh-CN" altLang="en-US" sz="2400"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4D7E111D-5D86-AB8B-79D0-5F2AA74BE1AE}"/>
              </a:ext>
            </a:extLst>
          </p:cNvPr>
          <p:cNvSpPr txBox="1"/>
          <p:nvPr/>
        </p:nvSpPr>
        <p:spPr>
          <a:xfrm>
            <a:off x="9680409" y="5401095"/>
            <a:ext cx="8302791" cy="830997"/>
          </a:xfrm>
          <a:prstGeom prst="rect">
            <a:avLst/>
          </a:prstGeom>
          <a:noFill/>
        </p:spPr>
        <p:txBody>
          <a:bodyPr wrap="square" rtlCol="0">
            <a:spAutoFit/>
          </a:bodyPr>
          <a:lstStyle/>
          <a:p>
            <a:pPr marL="285750" indent="-285750">
              <a:buFont typeface="Wingdings" pitchFamily="2" charset="2"/>
              <a:buChar char="Ø"/>
            </a:pP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V</a:t>
            </a:r>
            <a:r>
              <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rPr>
              <a:t>isualizes the structure of the Decision Tree to interpret the model's logic.</a:t>
            </a:r>
            <a:endParaRPr kumimoji="1" lang="zh-CN" altLang="en-US" sz="2400" b="1" dirty="0">
              <a:latin typeface="Calibri" panose="020F0502020204030204" pitchFamily="34" charset="0"/>
              <a:cs typeface="Calibri" panose="020F0502020204030204" pitchFamily="34" charset="0"/>
            </a:endParaRPr>
          </a:p>
        </p:txBody>
      </p:sp>
      <p:pic>
        <p:nvPicPr>
          <p:cNvPr id="31" name="图片 30">
            <a:extLst>
              <a:ext uri="{FF2B5EF4-FFF2-40B4-BE49-F238E27FC236}">
                <a16:creationId xmlns:a16="http://schemas.microsoft.com/office/drawing/2014/main" id="{41F8E268-5B76-8928-27A9-981C839495A8}"/>
              </a:ext>
            </a:extLst>
          </p:cNvPr>
          <p:cNvPicPr>
            <a:picLocks noChangeAspect="1"/>
          </p:cNvPicPr>
          <p:nvPr/>
        </p:nvPicPr>
        <p:blipFill>
          <a:blip r:embed="rId7"/>
          <a:stretch>
            <a:fillRect/>
          </a:stretch>
        </p:blipFill>
        <p:spPr>
          <a:xfrm rot="5400000">
            <a:off x="873055" y="5565263"/>
            <a:ext cx="2760829" cy="3699670"/>
          </a:xfrm>
          <a:prstGeom prst="rect">
            <a:avLst/>
          </a:prstGeom>
        </p:spPr>
      </p:pic>
    </p:spTree>
    <p:extLst>
      <p:ext uri="{BB962C8B-B14F-4D97-AF65-F5344CB8AC3E}">
        <p14:creationId xmlns:p14="http://schemas.microsoft.com/office/powerpoint/2010/main" val="38917193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7 Model Selection</a:t>
            </a:r>
          </a:p>
        </p:txBody>
      </p:sp>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403180" y="1044752"/>
            <a:ext cx="14608220" cy="1066517"/>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altLang="zh-CN" sz="2400" b="1" dirty="0">
                <a:latin typeface="Calibri" panose="020F0502020204030204" pitchFamily="34" charset="0"/>
                <a:cs typeface="Calibri" panose="020F0502020204030204" pitchFamily="34" charset="0"/>
              </a:rPr>
              <a:t>To select the best model, we evaluate three different models: Logistic Regression, Neural Network, and Decision Tree. Analyze their performance based on accuracy, precision, recall,F1 score and AUC. </a:t>
            </a:r>
          </a:p>
          <a:p>
            <a:endParaRPr lang="en-US" altLang="zh-CN"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graphicFrame>
        <p:nvGraphicFramePr>
          <p:cNvPr id="9" name="表格 8">
            <a:extLst>
              <a:ext uri="{FF2B5EF4-FFF2-40B4-BE49-F238E27FC236}">
                <a16:creationId xmlns:a16="http://schemas.microsoft.com/office/drawing/2014/main" id="{7DDE3224-83B8-95ED-EA75-AC2687080256}"/>
              </a:ext>
            </a:extLst>
          </p:cNvPr>
          <p:cNvGraphicFramePr>
            <a:graphicFrameLocks noGrp="1"/>
          </p:cNvGraphicFramePr>
          <p:nvPr>
            <p:extLst>
              <p:ext uri="{D42A27DB-BD31-4B8C-83A1-F6EECF244321}">
                <p14:modId xmlns:p14="http://schemas.microsoft.com/office/powerpoint/2010/main" val="395891934"/>
              </p:ext>
            </p:extLst>
          </p:nvPr>
        </p:nvGraphicFramePr>
        <p:xfrm>
          <a:off x="737310" y="7034909"/>
          <a:ext cx="12071178" cy="1874958"/>
        </p:xfrm>
        <a:graphic>
          <a:graphicData uri="http://schemas.openxmlformats.org/drawingml/2006/table">
            <a:tbl>
              <a:tblPr firstRow="1" bandRow="1">
                <a:tableStyleId>{5C22544A-7EE6-4342-B048-85BDC9FD1C3A}</a:tableStyleId>
              </a:tblPr>
              <a:tblGrid>
                <a:gridCol w="2011863">
                  <a:extLst>
                    <a:ext uri="{9D8B030D-6E8A-4147-A177-3AD203B41FA5}">
                      <a16:colId xmlns:a16="http://schemas.microsoft.com/office/drawing/2014/main" val="4192326996"/>
                    </a:ext>
                  </a:extLst>
                </a:gridCol>
                <a:gridCol w="2011863">
                  <a:extLst>
                    <a:ext uri="{9D8B030D-6E8A-4147-A177-3AD203B41FA5}">
                      <a16:colId xmlns:a16="http://schemas.microsoft.com/office/drawing/2014/main" val="2463110188"/>
                    </a:ext>
                  </a:extLst>
                </a:gridCol>
                <a:gridCol w="2011863">
                  <a:extLst>
                    <a:ext uri="{9D8B030D-6E8A-4147-A177-3AD203B41FA5}">
                      <a16:colId xmlns:a16="http://schemas.microsoft.com/office/drawing/2014/main" val="3237551857"/>
                    </a:ext>
                  </a:extLst>
                </a:gridCol>
                <a:gridCol w="2011863">
                  <a:extLst>
                    <a:ext uri="{9D8B030D-6E8A-4147-A177-3AD203B41FA5}">
                      <a16:colId xmlns:a16="http://schemas.microsoft.com/office/drawing/2014/main" val="1725685306"/>
                    </a:ext>
                  </a:extLst>
                </a:gridCol>
                <a:gridCol w="2011863">
                  <a:extLst>
                    <a:ext uri="{9D8B030D-6E8A-4147-A177-3AD203B41FA5}">
                      <a16:colId xmlns:a16="http://schemas.microsoft.com/office/drawing/2014/main" val="3096365547"/>
                    </a:ext>
                  </a:extLst>
                </a:gridCol>
                <a:gridCol w="2011863">
                  <a:extLst>
                    <a:ext uri="{9D8B030D-6E8A-4147-A177-3AD203B41FA5}">
                      <a16:colId xmlns:a16="http://schemas.microsoft.com/office/drawing/2014/main" val="1468519181"/>
                    </a:ext>
                  </a:extLst>
                </a:gridCol>
              </a:tblGrid>
              <a:tr h="478716">
                <a:tc>
                  <a:txBody>
                    <a:bodyPr/>
                    <a:lstStyle/>
                    <a:p>
                      <a:pPr algn="ctr" fontAlgn="b"/>
                      <a:r>
                        <a:rPr lang="en-US" b="1" dirty="0">
                          <a:solidFill>
                            <a:sysClr val="windowText" lastClr="000000"/>
                          </a:solidFill>
                          <a:effectLst/>
                        </a:rPr>
                        <a:t>Model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Accuracy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Precision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Recall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F1 Score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AUC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603969"/>
                  </a:ext>
                </a:extLst>
              </a:tr>
              <a:tr h="465414">
                <a:tc>
                  <a:txBody>
                    <a:bodyPr/>
                    <a:lstStyle/>
                    <a:p>
                      <a:pPr algn="ctr" fontAlgn="base"/>
                      <a:r>
                        <a:rPr lang="en-US">
                          <a:solidFill>
                            <a:sysClr val="windowText" lastClr="000000"/>
                          </a:solidFill>
                          <a:effectLst/>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0.7784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836254"/>
                  </a:ext>
                </a:extLst>
              </a:tr>
              <a:tr h="465414">
                <a:tc>
                  <a:txBody>
                    <a:bodyPr/>
                    <a:lstStyle/>
                    <a:p>
                      <a:pPr algn="ctr" fontAlgn="base"/>
                      <a:r>
                        <a:rPr lang="en-US">
                          <a:solidFill>
                            <a:sysClr val="windowText" lastClr="000000"/>
                          </a:solidFill>
                          <a:effectLst/>
                        </a:rPr>
                        <a:t>Neural Network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0.7883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555035"/>
                  </a:ext>
                </a:extLst>
              </a:tr>
              <a:tr h="465414">
                <a:tc>
                  <a:txBody>
                    <a:bodyPr/>
                    <a:lstStyle/>
                    <a:p>
                      <a:pPr algn="ctr" fontAlgn="base"/>
                      <a:r>
                        <a:rPr lang="en-US">
                          <a:solidFill>
                            <a:sysClr val="windowText" lastClr="000000"/>
                          </a:solidFill>
                          <a:effectLst/>
                        </a:rPr>
                        <a:t>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0.7744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736931"/>
                  </a:ext>
                </a:extLst>
              </a:tr>
            </a:tbl>
          </a:graphicData>
        </a:graphic>
      </p:graphicFrame>
      <p:pic>
        <p:nvPicPr>
          <p:cNvPr id="18" name="图片 17">
            <a:extLst>
              <a:ext uri="{FF2B5EF4-FFF2-40B4-BE49-F238E27FC236}">
                <a16:creationId xmlns:a16="http://schemas.microsoft.com/office/drawing/2014/main" id="{0404FD2F-1F2F-67A3-A57B-AFACD7690487}"/>
              </a:ext>
            </a:extLst>
          </p:cNvPr>
          <p:cNvPicPr>
            <a:picLocks noChangeAspect="1"/>
          </p:cNvPicPr>
          <p:nvPr/>
        </p:nvPicPr>
        <p:blipFill>
          <a:blip r:embed="rId4"/>
          <a:stretch>
            <a:fillRect/>
          </a:stretch>
        </p:blipFill>
        <p:spPr>
          <a:xfrm>
            <a:off x="737310" y="2085261"/>
            <a:ext cx="7721391" cy="3630748"/>
          </a:xfrm>
          <a:prstGeom prst="rect">
            <a:avLst/>
          </a:prstGeom>
        </p:spPr>
      </p:pic>
      <p:sp>
        <p:nvSpPr>
          <p:cNvPr id="20" name="文本框 19">
            <a:extLst>
              <a:ext uri="{FF2B5EF4-FFF2-40B4-BE49-F238E27FC236}">
                <a16:creationId xmlns:a16="http://schemas.microsoft.com/office/drawing/2014/main" id="{044353CC-0BBE-62A8-60CB-291FA31098F6}"/>
              </a:ext>
            </a:extLst>
          </p:cNvPr>
          <p:cNvSpPr txBox="1"/>
          <p:nvPr/>
        </p:nvSpPr>
        <p:spPr>
          <a:xfrm>
            <a:off x="403180" y="6090812"/>
            <a:ext cx="14608220" cy="830997"/>
          </a:xfrm>
          <a:prstGeom prst="rect">
            <a:avLst/>
          </a:prstGeom>
          <a:noFill/>
        </p:spPr>
        <p:txBody>
          <a:bodyPr wrap="square">
            <a:spAutoFit/>
          </a:bodyPr>
          <a:lstStyle/>
          <a:p>
            <a:pPr marL="285750" indent="-285750">
              <a:buFont typeface="Wingdings" pitchFamily="2" charset="2"/>
              <a:buChar char="Ø"/>
            </a:pPr>
            <a:r>
              <a:rPr lang="en-US" altLang="zh-CN" sz="2400" b="1" dirty="0">
                <a:latin typeface="Calibri" panose="020F0502020204030204" pitchFamily="34" charset="0"/>
                <a:cs typeface="Calibri" panose="020F0502020204030204" pitchFamily="34" charset="0"/>
              </a:rPr>
              <a:t>The Neural Network model seems to be the best overall performer, having the highest accuracy, recall, and F1 score, showing good balance between precision and recall.</a:t>
            </a:r>
          </a:p>
        </p:txBody>
      </p:sp>
      <p:sp>
        <p:nvSpPr>
          <p:cNvPr id="21" name="矩形 20">
            <a:extLst>
              <a:ext uri="{FF2B5EF4-FFF2-40B4-BE49-F238E27FC236}">
                <a16:creationId xmlns:a16="http://schemas.microsoft.com/office/drawing/2014/main" id="{F638900D-CB4E-1FEC-B41A-292D1E413E89}"/>
              </a:ext>
            </a:extLst>
          </p:cNvPr>
          <p:cNvSpPr/>
          <p:nvPr/>
        </p:nvSpPr>
        <p:spPr>
          <a:xfrm>
            <a:off x="533400" y="7869575"/>
            <a:ext cx="12478998" cy="666849"/>
          </a:xfrm>
          <a:prstGeom prst="rect">
            <a:avLst/>
          </a:prstGeom>
          <a:noFill/>
          <a:ln w="57150">
            <a:solidFill>
              <a:schemeClr val="accent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7814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8.Ensemble Model</a:t>
            </a:r>
          </a:p>
        </p:txBody>
      </p:sp>
      <p:pic>
        <p:nvPicPr>
          <p:cNvPr id="10" name="图片 9">
            <a:extLst>
              <a:ext uri="{FF2B5EF4-FFF2-40B4-BE49-F238E27FC236}">
                <a16:creationId xmlns:a16="http://schemas.microsoft.com/office/drawing/2014/main" id="{245DFBE2-90FB-F167-0B61-D12A73A7032A}"/>
              </a:ext>
            </a:extLst>
          </p:cNvPr>
          <p:cNvPicPr>
            <a:picLocks noChangeAspect="1"/>
          </p:cNvPicPr>
          <p:nvPr/>
        </p:nvPicPr>
        <p:blipFill>
          <a:blip r:embed="rId4"/>
          <a:stretch>
            <a:fillRect/>
          </a:stretch>
        </p:blipFill>
        <p:spPr>
          <a:xfrm>
            <a:off x="7543800" y="2428227"/>
            <a:ext cx="10569620" cy="1181697"/>
          </a:xfrm>
          <a:prstGeom prst="rect">
            <a:avLst/>
          </a:prstGeom>
        </p:spPr>
      </p:pic>
      <p:pic>
        <p:nvPicPr>
          <p:cNvPr id="16" name="图片 15">
            <a:extLst>
              <a:ext uri="{FF2B5EF4-FFF2-40B4-BE49-F238E27FC236}">
                <a16:creationId xmlns:a16="http://schemas.microsoft.com/office/drawing/2014/main" id="{998A840D-6A6E-2943-4C5D-364896D26719}"/>
              </a:ext>
            </a:extLst>
          </p:cNvPr>
          <p:cNvPicPr>
            <a:picLocks noChangeAspect="1"/>
          </p:cNvPicPr>
          <p:nvPr/>
        </p:nvPicPr>
        <p:blipFill>
          <a:blip r:embed="rId5"/>
          <a:stretch>
            <a:fillRect/>
          </a:stretch>
        </p:blipFill>
        <p:spPr>
          <a:xfrm>
            <a:off x="762000" y="2292932"/>
            <a:ext cx="3829050" cy="1666875"/>
          </a:xfrm>
          <a:prstGeom prst="rect">
            <a:avLst/>
          </a:prstGeom>
        </p:spPr>
      </p:pic>
      <p:sp>
        <p:nvSpPr>
          <p:cNvPr id="18" name="TextBox 18">
            <a:extLst>
              <a:ext uri="{FF2B5EF4-FFF2-40B4-BE49-F238E27FC236}">
                <a16:creationId xmlns:a16="http://schemas.microsoft.com/office/drawing/2014/main" id="{2B7705B8-67B2-681C-32FC-7C2F950CDE15}"/>
              </a:ext>
            </a:extLst>
          </p:cNvPr>
          <p:cNvSpPr txBox="1"/>
          <p:nvPr/>
        </p:nvSpPr>
        <p:spPr>
          <a:xfrm>
            <a:off x="304800" y="1312454"/>
            <a:ext cx="7391400" cy="830997"/>
          </a:xfrm>
          <a:prstGeom prst="rect">
            <a:avLst/>
          </a:prstGeom>
          <a:noFill/>
        </p:spPr>
        <p:txBody>
          <a:bodyPr wrap="square" rtlCol="0">
            <a:spAutoFit/>
          </a:bodyPr>
          <a:lstStyle/>
          <a:p>
            <a:pPr marL="285750" indent="-285750">
              <a:buFont typeface="Wingdings" pitchFamily="2" charset="2"/>
              <a:buChar char="Ø"/>
            </a:pPr>
            <a:r>
              <a:rPr lang="en-US" sz="2400" b="1" dirty="0"/>
              <a:t>Using</a:t>
            </a:r>
            <a:r>
              <a:rPr lang="zh-CN" altLang="en-US" sz="2400" b="1" dirty="0"/>
              <a:t> </a:t>
            </a:r>
            <a:r>
              <a:rPr lang="en-US" altLang="zh-CN" sz="2400" b="1" dirty="0"/>
              <a:t>K-nearest neighbor, logistic regression, decision tree and naïve </a:t>
            </a:r>
            <a:r>
              <a:rPr lang="en-US" altLang="zh-CN" sz="2400" b="1" dirty="0" err="1"/>
              <a:t>beyes</a:t>
            </a:r>
            <a:r>
              <a:rPr lang="en-US" altLang="zh-CN" sz="2400" b="1" dirty="0"/>
              <a:t>.</a:t>
            </a:r>
            <a:endParaRPr lang="en-US" sz="2400" b="1" dirty="0"/>
          </a:p>
        </p:txBody>
      </p:sp>
      <p:sp>
        <p:nvSpPr>
          <p:cNvPr id="19" name="TextBox 18">
            <a:extLst>
              <a:ext uri="{FF2B5EF4-FFF2-40B4-BE49-F238E27FC236}">
                <a16:creationId xmlns:a16="http://schemas.microsoft.com/office/drawing/2014/main" id="{BA50D61E-E6DE-592E-3C64-687FFDFCE4A2}"/>
              </a:ext>
            </a:extLst>
          </p:cNvPr>
          <p:cNvSpPr txBox="1"/>
          <p:nvPr/>
        </p:nvSpPr>
        <p:spPr>
          <a:xfrm>
            <a:off x="7696200" y="983650"/>
            <a:ext cx="10134600" cy="1200329"/>
          </a:xfrm>
          <a:prstGeom prst="rect">
            <a:avLst/>
          </a:prstGeom>
          <a:noFill/>
        </p:spPr>
        <p:txBody>
          <a:bodyPr wrap="square" rtlCol="0">
            <a:spAutoFit/>
          </a:bodyPr>
          <a:lstStyle/>
          <a:p>
            <a:pPr marL="285750" indent="-285750">
              <a:buFont typeface="Wingdings" pitchFamily="2" charset="2"/>
              <a:buChar char="Ø"/>
            </a:pPr>
            <a:r>
              <a:rPr lang="en-US" sz="2400" b="1" dirty="0"/>
              <a:t>Combines the output of the individual component models by a </a:t>
            </a:r>
            <a:r>
              <a:rPr lang="en-US" sz="2400" b="1" dirty="0" err="1"/>
              <a:t>VotingClassifier</a:t>
            </a:r>
            <a:r>
              <a:rPr lang="en-US" sz="2400" b="1" dirty="0"/>
              <a:t> to calculate a prediction. </a:t>
            </a:r>
          </a:p>
          <a:p>
            <a:pPr marL="285750" indent="-285750">
              <a:buFont typeface="Wingdings" pitchFamily="2" charset="2"/>
              <a:buChar char="Ø"/>
            </a:pPr>
            <a:r>
              <a:rPr lang="en-US" sz="2400" b="1" dirty="0"/>
              <a:t>We also uses a 'soft' voting method to avoid when the votes are 2 against 2. </a:t>
            </a:r>
          </a:p>
        </p:txBody>
      </p:sp>
      <p:pic>
        <p:nvPicPr>
          <p:cNvPr id="21" name="图片 20">
            <a:extLst>
              <a:ext uri="{FF2B5EF4-FFF2-40B4-BE49-F238E27FC236}">
                <a16:creationId xmlns:a16="http://schemas.microsoft.com/office/drawing/2014/main" id="{DFC60BA6-4261-B88A-0D30-C07206970EBE}"/>
              </a:ext>
            </a:extLst>
          </p:cNvPr>
          <p:cNvPicPr>
            <a:picLocks noChangeAspect="1"/>
          </p:cNvPicPr>
          <p:nvPr/>
        </p:nvPicPr>
        <p:blipFill>
          <a:blip r:embed="rId6"/>
          <a:stretch>
            <a:fillRect/>
          </a:stretch>
        </p:blipFill>
        <p:spPr>
          <a:xfrm>
            <a:off x="4323832" y="5922602"/>
            <a:ext cx="9247579" cy="3097824"/>
          </a:xfrm>
          <a:prstGeom prst="rect">
            <a:avLst/>
          </a:prstGeom>
        </p:spPr>
      </p:pic>
      <p:sp>
        <p:nvSpPr>
          <p:cNvPr id="22" name="TextBox 18">
            <a:extLst>
              <a:ext uri="{FF2B5EF4-FFF2-40B4-BE49-F238E27FC236}">
                <a16:creationId xmlns:a16="http://schemas.microsoft.com/office/drawing/2014/main" id="{C71B6D79-2096-B23A-CD77-946DC0B95D13}"/>
              </a:ext>
            </a:extLst>
          </p:cNvPr>
          <p:cNvSpPr txBox="1"/>
          <p:nvPr/>
        </p:nvSpPr>
        <p:spPr>
          <a:xfrm>
            <a:off x="304800" y="4865406"/>
            <a:ext cx="11676230" cy="830997"/>
          </a:xfrm>
          <a:prstGeom prst="rect">
            <a:avLst/>
          </a:prstGeom>
          <a:noFill/>
        </p:spPr>
        <p:txBody>
          <a:bodyPr wrap="square" rtlCol="0">
            <a:spAutoFit/>
          </a:bodyPr>
          <a:lstStyle/>
          <a:p>
            <a:pPr marL="285750" indent="-285750">
              <a:buFont typeface="Wingdings" pitchFamily="2" charset="2"/>
              <a:buChar char="Ø"/>
            </a:pPr>
            <a:r>
              <a:rPr lang="en-US" sz="2400" b="1" dirty="0"/>
              <a:t>Compared with the individual component models, the ensemble model has a better performance across all metrics.</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8.Conclusions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665479" y="1134117"/>
            <a:ext cx="16971324" cy="6771084"/>
          </a:xfrm>
          <a:prstGeom prst="rect">
            <a:avLst/>
          </a:prstGeom>
        </p:spPr>
        <p:txBody>
          <a:bodyPr wrap="square" lIns="0" tIns="0" rIns="0" bIns="0" rtlCol="0" anchor="t">
            <a:spAutoFit/>
          </a:bodyPr>
          <a:lstStyle/>
          <a:p>
            <a:r>
              <a:rPr lang="en-US" altLang="zh-CN" sz="3200" b="1" dirty="0">
                <a:effectLst/>
              </a:rPr>
              <a:t>- Key Factors Affecting Booking Cancellations</a:t>
            </a:r>
          </a:p>
          <a:p>
            <a:r>
              <a:rPr lang="en-US" altLang="zh-CN" sz="2400" b="0" dirty="0">
                <a:effectLst/>
              </a:rPr>
              <a:t>We analyzed various models to identify the key factors influencing booking cancellations. Through feature selection and model evaluations, we discovered that variables such as lead time, booking changes, and average daily rates played significant roles in determining the likelihood of cancellations. By accurately identifying these factors, hotels can implement targeted strategies, such as offering incentives for longer stays or adjusting cancellation policies, to reduce the impact of cancellations.</a:t>
            </a:r>
          </a:p>
          <a:p>
            <a:br>
              <a:rPr lang="en-US" altLang="zh-CN" sz="2400" b="0" dirty="0">
                <a:effectLst/>
              </a:rPr>
            </a:br>
            <a:r>
              <a:rPr lang="en-US" altLang="zh-CN" sz="3200" b="1" dirty="0">
                <a:effectLst/>
              </a:rPr>
              <a:t>- Predicting Daily Hotel Booking Volumes Using Time-Series Analysis</a:t>
            </a:r>
          </a:p>
          <a:p>
            <a:r>
              <a:rPr lang="en-US" altLang="zh-CN" sz="2400" b="0" dirty="0">
                <a:effectLst/>
              </a:rPr>
              <a:t>To forecast hotel booking volumes and help optimize hotel strategy, we employed time-series analysis through SARIMA models on daily and monthly data. The analysis revealed consistent seasonal trends, enabling us to anticipate booking volumes with reasonable accuracy. Although the monthly cycle model did not provide a perfect fit, the Time-Series model still offers a valuable approach for forecasting.</a:t>
            </a:r>
          </a:p>
          <a:p>
            <a:br>
              <a:rPr lang="en-US" altLang="zh-CN" sz="2400" b="0" dirty="0">
                <a:effectLst/>
              </a:rPr>
            </a:br>
            <a:r>
              <a:rPr lang="en-US" altLang="zh-CN" sz="3200" b="1" dirty="0">
                <a:effectLst/>
              </a:rPr>
              <a:t>- Machine Learning Model Performance</a:t>
            </a:r>
          </a:p>
          <a:p>
            <a:r>
              <a:rPr lang="en-US" altLang="zh-CN" sz="2400" b="0" dirty="0">
                <a:effectLst/>
              </a:rPr>
              <a:t>Among the machine learning models, the Neural Network model has a  strong performance with high accuracy, recall, and F1 score. The Decision Tree model provided interpretability while achieving good accuracy, and Logistic Regression presented robust AUC scores. However, combining these models into an ensemble further improved prediction accuracy to 0.82 and improved on other metrics.</a:t>
            </a:r>
          </a:p>
          <a:p>
            <a:br>
              <a:rPr lang="en-US" altLang="zh-CN" sz="2800" b="0" dirty="0">
                <a:effectLst/>
              </a:rPr>
            </a:br>
            <a:endParaRPr lang="en-US" altLang="zh-CN" sz="2800" b="0" dirty="0">
              <a:effectLst/>
            </a:endParaRPr>
          </a:p>
        </p:txBody>
      </p:sp>
      <p:pic>
        <p:nvPicPr>
          <p:cNvPr id="15" name="图片 14">
            <a:extLst>
              <a:ext uri="{FF2B5EF4-FFF2-40B4-BE49-F238E27FC236}">
                <a16:creationId xmlns:a16="http://schemas.microsoft.com/office/drawing/2014/main" id="{872FE92A-4B76-29DF-516C-06FE2F158A78}"/>
              </a:ext>
            </a:extLst>
          </p:cNvPr>
          <p:cNvPicPr>
            <a:picLocks noChangeAspect="1"/>
          </p:cNvPicPr>
          <p:nvPr/>
        </p:nvPicPr>
        <p:blipFill>
          <a:blip r:embed="rId3"/>
          <a:stretch>
            <a:fillRect/>
          </a:stretch>
        </p:blipFill>
        <p:spPr>
          <a:xfrm>
            <a:off x="8733340" y="7089648"/>
            <a:ext cx="9544688" cy="3197352"/>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7" y="8118"/>
            <a:ext cx="19865069" cy="9915270"/>
          </a:xfrm>
          <a:custGeom>
            <a:avLst/>
            <a:gdLst/>
            <a:ahLst/>
            <a:cxnLst/>
            <a:rect l="l" t="t" r="r" b="b"/>
            <a:pathLst>
              <a:path w="20676631" h="9915270">
                <a:moveTo>
                  <a:pt x="0" y="0"/>
                </a:moveTo>
                <a:lnTo>
                  <a:pt x="20676631" y="0"/>
                </a:lnTo>
                <a:lnTo>
                  <a:pt x="20676631" y="9915270"/>
                </a:lnTo>
                <a:lnTo>
                  <a:pt x="0" y="9915270"/>
                </a:lnTo>
                <a:lnTo>
                  <a:pt x="0" y="0"/>
                </a:lnTo>
                <a:close/>
              </a:path>
            </a:pathLst>
          </a:custGeom>
          <a:blipFill>
            <a:blip r:embed="rId2"/>
            <a:stretch>
              <a:fillRect b="-38935"/>
            </a:stretch>
          </a:blipFill>
        </p:spPr>
        <p:txBody>
          <a:bodyPr/>
          <a:lstStyle/>
          <a:p>
            <a:endParaRPr lang="en-US" dirty="0"/>
          </a:p>
        </p:txBody>
      </p:sp>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rPr>
              <a:t>8.Conclusions </a:t>
            </a:r>
          </a:p>
          <a:p>
            <a:pPr algn="l">
              <a:lnSpc>
                <a:spcPts val="2332"/>
              </a:lnSpc>
            </a:pPr>
            <a:endParaRPr lang="en-US" sz="4859" dirty="0">
              <a:solidFill>
                <a:srgbClr val="002142"/>
              </a:solidFill>
            </a:endParaRPr>
          </a:p>
          <a:p>
            <a:pPr algn="l">
              <a:lnSpc>
                <a:spcPts val="5248"/>
              </a:lnSpc>
            </a:pPr>
            <a:endParaRPr lang="en-US" sz="4859" dirty="0">
              <a:solidFill>
                <a:srgbClr val="002142"/>
              </a:solidFill>
            </a:endParaRPr>
          </a:p>
        </p:txBody>
      </p:sp>
      <p:sp>
        <p:nvSpPr>
          <p:cNvPr id="14" name="TextBox 14"/>
          <p:cNvSpPr txBox="1"/>
          <p:nvPr/>
        </p:nvSpPr>
        <p:spPr>
          <a:xfrm>
            <a:off x="641666" y="1869641"/>
            <a:ext cx="16971324" cy="5970865"/>
          </a:xfrm>
          <a:prstGeom prst="rect">
            <a:avLst/>
          </a:prstGeom>
        </p:spPr>
        <p:txBody>
          <a:bodyPr wrap="square" lIns="0" tIns="0" rIns="0" bIns="0" rtlCol="0" anchor="t">
            <a:spAutoFit/>
          </a:bodyPr>
          <a:lstStyle/>
          <a:p>
            <a:r>
              <a:rPr lang="en-US" altLang="zh-CN" sz="3600" b="0" dirty="0">
                <a:effectLst/>
              </a:rPr>
              <a:t>In conclusion, our predictive models provide practical insights for hotels to anticipate booking cancellations and manage daily booking volumes. </a:t>
            </a:r>
          </a:p>
          <a:p>
            <a:endParaRPr lang="en-US" altLang="zh-CN" sz="3600" dirty="0"/>
          </a:p>
          <a:p>
            <a:endParaRPr lang="en-US" altLang="zh-CN" sz="3600" b="0" dirty="0">
              <a:effectLst/>
            </a:endParaRPr>
          </a:p>
          <a:p>
            <a:r>
              <a:rPr lang="en-US" altLang="zh-CN" sz="3600" b="0" dirty="0">
                <a:effectLst/>
              </a:rPr>
              <a:t>By incorporating machine learning and time-series analysis, hotels can enhance operational efficiency and profitability. Future research could focus on refining these models with additional data sources and more advanced techniques to further improve prediction accuracy.</a:t>
            </a:r>
          </a:p>
          <a:p>
            <a:endParaRPr lang="en-US" altLang="zh-CN" sz="2800" b="0" dirty="0">
              <a:effectLst/>
            </a:endParaRPr>
          </a:p>
          <a:p>
            <a:br>
              <a:rPr lang="en-US" altLang="zh-CN" sz="3600" b="0" dirty="0">
                <a:effectLst/>
              </a:rPr>
            </a:br>
            <a:endParaRPr lang="en-US" altLang="zh-CN" sz="3600" b="0" dirty="0">
              <a:effectLst/>
            </a:endParaRPr>
          </a:p>
        </p:txBody>
      </p:sp>
    </p:spTree>
    <p:extLst>
      <p:ext uri="{BB962C8B-B14F-4D97-AF65-F5344CB8AC3E}">
        <p14:creationId xmlns:p14="http://schemas.microsoft.com/office/powerpoint/2010/main" val="4206831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grpSp>
        <p:nvGrpSpPr>
          <p:cNvPr id="3" name="Group 3"/>
          <p:cNvGrpSpPr/>
          <p:nvPr/>
        </p:nvGrpSpPr>
        <p:grpSpPr>
          <a:xfrm>
            <a:off x="6485" y="-1873"/>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dirty="0"/>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9.Challenges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201775" y="1417400"/>
            <a:ext cx="17227810" cy="1628651"/>
          </a:xfrm>
          <a:prstGeom prst="rect">
            <a:avLst/>
          </a:prstGeom>
        </p:spPr>
        <p:txBody>
          <a:bodyPr lIns="0" tIns="0" rIns="0" bIns="0" rtlCol="0" anchor="t">
            <a:spAutoFit/>
          </a:bodyPr>
          <a:lstStyle/>
          <a:p>
            <a:pPr marL="442310" lvl="1" indent="-221155" algn="l">
              <a:lnSpc>
                <a:spcPts val="4399"/>
              </a:lnSpc>
              <a:buFont typeface="Arial"/>
              <a:buChar char="•"/>
            </a:pPr>
            <a:r>
              <a:rPr lang="en-US" sz="2000" dirty="0">
                <a:solidFill>
                  <a:srgbClr val="000000"/>
                </a:solidFill>
                <a:latin typeface="Arial Bold"/>
              </a:rPr>
              <a:t>1. Arima</a:t>
            </a:r>
            <a:r>
              <a:rPr lang="zh-CN" altLang="en-US" sz="2000" dirty="0">
                <a:solidFill>
                  <a:srgbClr val="000000"/>
                </a:solidFill>
                <a:latin typeface="Arial Bold"/>
              </a:rPr>
              <a:t> </a:t>
            </a:r>
            <a:r>
              <a:rPr lang="en-US" altLang="zh-CN" sz="2000" dirty="0">
                <a:solidFill>
                  <a:srgbClr val="000000"/>
                </a:solidFill>
                <a:latin typeface="Arial Bold"/>
              </a:rPr>
              <a:t>parameters optimizing</a:t>
            </a:r>
            <a:endParaRPr lang="en-US" sz="2000" dirty="0">
              <a:solidFill>
                <a:srgbClr val="000000"/>
              </a:solidFill>
              <a:latin typeface="Arial Bold"/>
            </a:endParaRPr>
          </a:p>
          <a:p>
            <a:pPr marL="442310" lvl="1" indent="-221155" algn="l">
              <a:lnSpc>
                <a:spcPts val="4399"/>
              </a:lnSpc>
              <a:buFont typeface="Arial"/>
              <a:buChar char="•"/>
            </a:pPr>
            <a:r>
              <a:rPr lang="en-US" sz="2000" dirty="0">
                <a:solidFill>
                  <a:srgbClr val="000000"/>
                </a:solidFill>
                <a:latin typeface="Arial Bold"/>
              </a:rPr>
              <a:t>2. Build a Neural net work using </a:t>
            </a:r>
            <a:r>
              <a:rPr lang="en-US" sz="2000" dirty="0" err="1">
                <a:solidFill>
                  <a:srgbClr val="000000"/>
                </a:solidFill>
                <a:latin typeface="Arial Bold"/>
              </a:rPr>
              <a:t>Keras</a:t>
            </a:r>
            <a:r>
              <a:rPr lang="en-US" sz="2000" dirty="0">
                <a:solidFill>
                  <a:srgbClr val="000000"/>
                </a:solidFill>
                <a:latin typeface="Arial Bold"/>
              </a:rPr>
              <a:t> API</a:t>
            </a:r>
          </a:p>
          <a:p>
            <a:pPr marL="442310" lvl="1" indent="-221155" algn="l">
              <a:lnSpc>
                <a:spcPts val="4399"/>
              </a:lnSpc>
              <a:buFont typeface="Arial"/>
              <a:buChar char="•"/>
            </a:pPr>
            <a:r>
              <a:rPr lang="en-US" sz="2000" dirty="0">
                <a:solidFill>
                  <a:srgbClr val="000000"/>
                </a:solidFill>
                <a:latin typeface="Arial Bold"/>
              </a:rPr>
              <a:t>3. Ensemble </a:t>
            </a:r>
            <a:r>
              <a:rPr lang="en-US" sz="2000">
                <a:solidFill>
                  <a:srgbClr val="000000"/>
                </a:solidFill>
                <a:latin typeface="Arial Bold"/>
              </a:rPr>
              <a:t>component choice</a:t>
            </a:r>
            <a:endParaRPr lang="en-US" sz="2000" dirty="0">
              <a:solidFill>
                <a:srgbClr val="000000"/>
              </a:solidFill>
              <a:latin typeface="Arial Bold"/>
            </a:endParaRPr>
          </a:p>
        </p:txBody>
      </p:sp>
      <p:sp>
        <p:nvSpPr>
          <p:cNvPr id="15" name="TextBox 13">
            <a:extLst>
              <a:ext uri="{FF2B5EF4-FFF2-40B4-BE49-F238E27FC236}">
                <a16:creationId xmlns:a16="http://schemas.microsoft.com/office/drawing/2014/main" id="{B11925D2-40F6-217B-1F26-A232226772C5}"/>
              </a:ext>
            </a:extLst>
          </p:cNvPr>
          <p:cNvSpPr txBox="1"/>
          <p:nvPr/>
        </p:nvSpPr>
        <p:spPr>
          <a:xfrm>
            <a:off x="562515" y="4736604"/>
            <a:ext cx="17753038" cy="4463273"/>
          </a:xfrm>
          <a:prstGeom prst="rect">
            <a:avLst/>
          </a:prstGeom>
        </p:spPr>
        <p:txBody>
          <a:bodyPr wrap="square" lIns="0" tIns="0" rIns="0" bIns="0" rtlCol="0" anchor="t">
            <a:spAutoFit/>
          </a:bodyPr>
          <a:lstStyle/>
          <a:p>
            <a:pPr algn="l">
              <a:lnSpc>
                <a:spcPts val="5248"/>
              </a:lnSpc>
            </a:pPr>
            <a:r>
              <a:rPr lang="en-US" sz="4859" dirty="0">
                <a:solidFill>
                  <a:srgbClr val="002142"/>
                </a:solidFill>
                <a:latin typeface="Arimo"/>
              </a:rPr>
              <a:t>10.References</a:t>
            </a:r>
          </a:p>
          <a:p>
            <a:pPr marL="285750" indent="-285750">
              <a:buFont typeface="Arial" panose="020B0604020202020204" pitchFamily="34" charset="0"/>
              <a:buChar char="•"/>
            </a:pPr>
            <a:endParaRPr lang="en-US" sz="1600" b="1" dirty="0">
              <a:effectLst/>
              <a:latin typeface="Menlo" panose="020B0609030804020204" pitchFamily="49" charset="0"/>
            </a:endParaRPr>
          </a:p>
          <a:p>
            <a:endParaRPr lang="en-US" sz="1600" b="1" dirty="0">
              <a:effectLst/>
              <a:latin typeface="Menlo" panose="020B0609030804020204" pitchFamily="49" charset="0"/>
            </a:endParaRPr>
          </a:p>
          <a:p>
            <a:r>
              <a:rPr lang="en-US" sz="1600" b="1" dirty="0">
                <a:effectLst/>
              </a:rPr>
              <a:t>Dataset source: https://github.com/rfordatascience/tidytuesday/tree/master/data/2020/2020-02-11</a:t>
            </a:r>
          </a:p>
          <a:p>
            <a:endParaRPr lang="en-US" sz="1600" b="1" dirty="0">
              <a:effectLst/>
            </a:endParaRPr>
          </a:p>
          <a:p>
            <a:endParaRPr lang="en-US" sz="1600" b="1" dirty="0">
              <a:effectLst/>
            </a:endParaRPr>
          </a:p>
          <a:p>
            <a:r>
              <a:rPr lang="en-US" sz="1600" b="1" dirty="0">
                <a:effectLst/>
              </a:rPr>
              <a:t>Domain Knowledge:  </a:t>
            </a:r>
          </a:p>
          <a:p>
            <a:r>
              <a:rPr lang="en-US" sz="1600" b="1" dirty="0">
                <a:effectLst/>
              </a:rPr>
              <a:t>Antonio, N., de Almeida, A., and Nunes, L. (2019). Hotel booking demand datasets: https://www.sciencedirect.com/science/article/pii/S2352340918315191  </a:t>
            </a:r>
          </a:p>
          <a:p>
            <a:endParaRPr lang="en-US" sz="1600" b="1" dirty="0">
              <a:effectLst/>
            </a:endParaRPr>
          </a:p>
          <a:p>
            <a:r>
              <a:rPr lang="en-US" sz="1600" b="1" dirty="0">
                <a:effectLst/>
              </a:rPr>
              <a:t>- https://keras.io/api/layers/</a:t>
            </a:r>
          </a:p>
          <a:p>
            <a:r>
              <a:rPr lang="en-US" sz="1600" b="1" dirty="0">
                <a:effectLst/>
              </a:rPr>
              <a:t>- https://scikit-learn.org/stable/modules/ensemble.html</a:t>
            </a:r>
          </a:p>
          <a:p>
            <a:r>
              <a:rPr lang="en-US" sz="1600" b="1" dirty="0">
                <a:effectLst/>
              </a:rPr>
              <a:t>- https://medium.com/luca-chuangs-bapm-notes/build-a-neural-network-in-python-binary-classification-49596d7dcabf</a:t>
            </a:r>
          </a:p>
          <a:p>
            <a:r>
              <a:rPr lang="en-US" sz="1600" b="1" dirty="0">
                <a:effectLst/>
              </a:rPr>
              <a:t>- https://medium.com/ai-advances/boost-your-ml-models-performance-with-ensemble-modeling-9d0d5df8f307</a:t>
            </a:r>
            <a:r>
              <a:rPr lang="en-US" sz="1600" dirty="0"/>
              <a:t> </a:t>
            </a:r>
          </a:p>
          <a:p>
            <a:pPr algn="l">
              <a:lnSpc>
                <a:spcPts val="2332"/>
              </a:lnSpc>
            </a:pPr>
            <a:endParaRPr lang="en-US" sz="1600" dirty="0">
              <a:solidFill>
                <a:srgbClr val="002142"/>
              </a:solidFill>
            </a:endParaRPr>
          </a:p>
          <a:p>
            <a:pPr algn="l">
              <a:lnSpc>
                <a:spcPts val="5248"/>
              </a:lnSpc>
            </a:pPr>
            <a:endParaRPr lang="en-US" sz="1600" dirty="0">
              <a:solidFill>
                <a:srgbClr val="002142"/>
              </a:solidFill>
              <a:latin typeface="Arimo"/>
            </a:endParaRPr>
          </a:p>
        </p:txBody>
      </p:sp>
      <p:sp>
        <p:nvSpPr>
          <p:cNvPr id="16" name="文本框 15">
            <a:extLst>
              <a:ext uri="{FF2B5EF4-FFF2-40B4-BE49-F238E27FC236}">
                <a16:creationId xmlns:a16="http://schemas.microsoft.com/office/drawing/2014/main" id="{10B2F92F-8613-2FC6-B1A3-C3B1AA4445F7}"/>
              </a:ext>
            </a:extLst>
          </p:cNvPr>
          <p:cNvSpPr txBox="1"/>
          <p:nvPr/>
        </p:nvSpPr>
        <p:spPr>
          <a:xfrm>
            <a:off x="8925199" y="349874"/>
            <a:ext cx="8472541" cy="2215991"/>
          </a:xfrm>
          <a:prstGeom prst="rect">
            <a:avLst/>
          </a:prstGeom>
          <a:noFill/>
        </p:spPr>
        <p:txBody>
          <a:bodyPr wrap="square" rtlCol="0">
            <a:spAutoFit/>
          </a:bodyPr>
          <a:lstStyle/>
          <a:p>
            <a:r>
              <a:rPr lang="en-US" altLang="zh-CN" sz="13800" b="1" dirty="0"/>
              <a:t>Thank You</a:t>
            </a:r>
            <a:endParaRPr lang="zh-CN" altLang="en-US" sz="13800" b="1" dirty="0"/>
          </a:p>
        </p:txBody>
      </p:sp>
      <p:graphicFrame>
        <p:nvGraphicFramePr>
          <p:cNvPr id="17" name="Table 3">
            <a:extLst>
              <a:ext uri="{FF2B5EF4-FFF2-40B4-BE49-F238E27FC236}">
                <a16:creationId xmlns:a16="http://schemas.microsoft.com/office/drawing/2014/main" id="{830C812F-5871-AFA0-DF92-4F7A55B608C6}"/>
              </a:ext>
            </a:extLst>
          </p:cNvPr>
          <p:cNvGraphicFramePr>
            <a:graphicFrameLocks noGrp="1"/>
          </p:cNvGraphicFramePr>
          <p:nvPr>
            <p:extLst>
              <p:ext uri="{D42A27DB-BD31-4B8C-83A1-F6EECF244321}">
                <p14:modId xmlns:p14="http://schemas.microsoft.com/office/powerpoint/2010/main" val="1189260458"/>
              </p:ext>
            </p:extLst>
          </p:nvPr>
        </p:nvGraphicFramePr>
        <p:xfrm>
          <a:off x="9157776" y="2396575"/>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380" r="-13380"/>
            </a:stretch>
          </a:blipFill>
        </p:spPr>
        <p:txBody>
          <a:bodyPr/>
          <a:lstStyle/>
          <a:p>
            <a:endParaRPr lang="en-US"/>
          </a:p>
        </p:txBody>
      </p:sp>
      <p:grpSp>
        <p:nvGrpSpPr>
          <p:cNvPr id="3" name="Group 3"/>
          <p:cNvGrpSpPr/>
          <p:nvPr/>
        </p:nvGrpSpPr>
        <p:grpSpPr>
          <a:xfrm>
            <a:off x="0" y="9326880"/>
            <a:ext cx="18297144" cy="960120"/>
            <a:chOff x="0" y="0"/>
            <a:chExt cx="24396192" cy="1280160"/>
          </a:xfrm>
        </p:grpSpPr>
        <p:sp>
          <p:nvSpPr>
            <p:cNvPr id="4" name="Freeform 4"/>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5" name="Group 5"/>
          <p:cNvGrpSpPr/>
          <p:nvPr/>
        </p:nvGrpSpPr>
        <p:grpSpPr>
          <a:xfrm>
            <a:off x="-5444" y="9284670"/>
            <a:ext cx="18297144" cy="41148"/>
            <a:chOff x="0" y="0"/>
            <a:chExt cx="24396192" cy="54864"/>
          </a:xfrm>
        </p:grpSpPr>
        <p:sp>
          <p:nvSpPr>
            <p:cNvPr id="6" name="Freeform 6"/>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7" name="Freeform 7"/>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0"/>
            <a:ext cx="18297144" cy="9326880"/>
            <a:chOff x="0" y="0"/>
            <a:chExt cx="4819001" cy="2456462"/>
          </a:xfrm>
        </p:grpSpPr>
        <p:sp>
          <p:nvSpPr>
            <p:cNvPr id="10" name="Freeform 10"/>
            <p:cNvSpPr/>
            <p:nvPr/>
          </p:nvSpPr>
          <p:spPr>
            <a:xfrm>
              <a:off x="0" y="0"/>
              <a:ext cx="4819001" cy="2456462"/>
            </a:xfrm>
            <a:custGeom>
              <a:avLst/>
              <a:gdLst/>
              <a:ahLst/>
              <a:cxnLst/>
              <a:rect l="l" t="t" r="r" b="b"/>
              <a:pathLst>
                <a:path w="4819001" h="2456462">
                  <a:moveTo>
                    <a:pt x="0" y="0"/>
                  </a:moveTo>
                  <a:lnTo>
                    <a:pt x="4819001" y="0"/>
                  </a:lnTo>
                  <a:lnTo>
                    <a:pt x="4819001" y="2456462"/>
                  </a:lnTo>
                  <a:lnTo>
                    <a:pt x="0" y="2456462"/>
                  </a:lnTo>
                  <a:close/>
                </a:path>
              </a:pathLst>
            </a:custGeom>
            <a:solidFill>
              <a:srgbClr val="FFFFFF">
                <a:alpha val="85882"/>
              </a:srgbClr>
            </a:solidFill>
          </p:spPr>
          <p:txBody>
            <a:bodyPr/>
            <a:lstStyle/>
            <a:p>
              <a:endParaRPr lang="en-US"/>
            </a:p>
          </p:txBody>
        </p:sp>
        <p:sp>
          <p:nvSpPr>
            <p:cNvPr id="11" name="TextBox 11"/>
            <p:cNvSpPr txBox="1"/>
            <p:nvPr/>
          </p:nvSpPr>
          <p:spPr>
            <a:xfrm>
              <a:off x="0" y="-19050"/>
              <a:ext cx="4819001"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1341065"/>
            <a:ext cx="17199020" cy="6561091"/>
          </a:xfrm>
          <a:prstGeom prst="rect">
            <a:avLst/>
          </a:prstGeom>
        </p:spPr>
        <p:txBody>
          <a:bodyPr wrap="square" lIns="0" tIns="0" rIns="0" bIns="0" rtlCol="0" anchor="t">
            <a:spAutoFit/>
          </a:bodyPr>
          <a:lstStyle/>
          <a:p>
            <a:pPr marL="217170" lvl="1" algn="l">
              <a:lnSpc>
                <a:spcPts val="4320"/>
              </a:lnSpc>
            </a:pPr>
            <a:r>
              <a:rPr lang="en-US" sz="2800" dirty="0">
                <a:solidFill>
                  <a:srgbClr val="2D3B45"/>
                </a:solidFill>
                <a:latin typeface="Arial Bold"/>
              </a:rPr>
              <a:t>Topic:</a:t>
            </a:r>
          </a:p>
          <a:p>
            <a:pPr marL="434340" lvl="1" indent="-217170">
              <a:lnSpc>
                <a:spcPts val="4320"/>
              </a:lnSpc>
            </a:pPr>
            <a:r>
              <a:rPr lang="en-US" sz="2800" dirty="0">
                <a:solidFill>
                  <a:srgbClr val="374151"/>
                </a:solidFill>
                <a:latin typeface="Arial"/>
              </a:rPr>
              <a:t>	This project focused on predicting hotel booking cancellations using machine learning models and time-series analysis to assist hotels in managing operations more effectively. This is important for hotels because bookings can severely impact a hotel's revenue and related operational strategies. </a:t>
            </a:r>
          </a:p>
          <a:p>
            <a:pPr marL="434340" lvl="1" indent="-217170">
              <a:lnSpc>
                <a:spcPts val="4320"/>
              </a:lnSpc>
            </a:pPr>
            <a:endParaRPr lang="en-US" sz="2800" dirty="0">
              <a:solidFill>
                <a:srgbClr val="374151"/>
              </a:solidFill>
              <a:latin typeface="Arial"/>
            </a:endParaRPr>
          </a:p>
          <a:p>
            <a:pPr marL="434340" lvl="1" indent="-217170">
              <a:lnSpc>
                <a:spcPts val="4320"/>
              </a:lnSpc>
            </a:pPr>
            <a:r>
              <a:rPr lang="en-US" sz="2800" dirty="0">
                <a:solidFill>
                  <a:srgbClr val="374151"/>
                </a:solidFill>
                <a:latin typeface="Arial Bold"/>
              </a:rPr>
              <a:t>Data Source:</a:t>
            </a:r>
          </a:p>
          <a:p>
            <a:pPr marL="674370" lvl="1" indent="-457200" algn="l">
              <a:lnSpc>
                <a:spcPts val="4320"/>
              </a:lnSpc>
              <a:buFont typeface="+mj-lt"/>
              <a:buAutoNum type="arabicPeriod"/>
            </a:pPr>
            <a:r>
              <a:rPr lang="en-US" altLang="zh-CN" sz="2800" dirty="0">
                <a:solidFill>
                  <a:srgbClr val="3B3B3B"/>
                </a:solidFill>
                <a:latin typeface="Arial"/>
              </a:rPr>
              <a:t>Hotel reservations in Lisbon, Portugal from 2015 to 2017</a:t>
            </a:r>
          </a:p>
          <a:p>
            <a:pPr marL="674370" lvl="1" indent="-457200" algn="l">
              <a:lnSpc>
                <a:spcPts val="4320"/>
              </a:lnSpc>
              <a:buFont typeface="+mj-lt"/>
              <a:buAutoNum type="arabicPeriod"/>
            </a:pPr>
            <a:r>
              <a:rPr lang="en-US" sz="2800" dirty="0">
                <a:solidFill>
                  <a:srgbClr val="3B3B3B"/>
                </a:solidFill>
                <a:latin typeface="Arial"/>
              </a:rPr>
              <a:t>Weather information in </a:t>
            </a:r>
            <a:r>
              <a:rPr lang="en-US" altLang="zh-CN" sz="2800" dirty="0">
                <a:solidFill>
                  <a:srgbClr val="3B3B3B"/>
                </a:solidFill>
                <a:latin typeface="Arial"/>
              </a:rPr>
              <a:t>Lisbon.</a:t>
            </a:r>
          </a:p>
          <a:p>
            <a:pPr marL="217170" lvl="1" algn="l">
              <a:lnSpc>
                <a:spcPts val="4320"/>
              </a:lnSpc>
            </a:pPr>
            <a:endParaRPr lang="en-US" sz="2800" dirty="0">
              <a:solidFill>
                <a:srgbClr val="3B3B3B"/>
              </a:solidFill>
              <a:latin typeface="Arial"/>
            </a:endParaRPr>
          </a:p>
          <a:p>
            <a:pPr marL="217170" lvl="1" algn="l">
              <a:lnSpc>
                <a:spcPts val="4320"/>
              </a:lnSpc>
            </a:pPr>
            <a:r>
              <a:rPr lang="en-US" sz="2800" dirty="0">
                <a:solidFill>
                  <a:srgbClr val="374151"/>
                </a:solidFill>
                <a:latin typeface="Arial Bold"/>
              </a:rPr>
              <a:t>Research Questions:</a:t>
            </a:r>
          </a:p>
          <a:p>
            <a:pPr marL="674370" lvl="1" indent="-457200" algn="l">
              <a:lnSpc>
                <a:spcPts val="4320"/>
              </a:lnSpc>
              <a:buFont typeface="+mj-lt"/>
              <a:buAutoNum type="arabicPeriod"/>
            </a:pPr>
            <a:r>
              <a:rPr lang="en-US" sz="2800" dirty="0">
                <a:solidFill>
                  <a:srgbClr val="3B3B3B"/>
                </a:solidFill>
                <a:latin typeface="Arial"/>
              </a:rPr>
              <a:t>What are the key factors affecting hotel booking cancellation, and how can we predict the cancellations?</a:t>
            </a:r>
          </a:p>
          <a:p>
            <a:pPr marL="674370" lvl="1" indent="-457200" algn="l">
              <a:lnSpc>
                <a:spcPts val="4320"/>
              </a:lnSpc>
              <a:buFont typeface="+mj-lt"/>
              <a:buAutoNum type="arabicPeriod"/>
            </a:pPr>
            <a:r>
              <a:rPr lang="en-US" sz="2800" dirty="0">
                <a:solidFill>
                  <a:srgbClr val="3B3B3B"/>
                </a:solidFill>
                <a:latin typeface="Arial"/>
              </a:rPr>
              <a:t>How can </a:t>
            </a:r>
            <a:r>
              <a:rPr lang="en-US" sz="2800">
                <a:solidFill>
                  <a:srgbClr val="3B3B3B"/>
                </a:solidFill>
                <a:latin typeface="Arial"/>
              </a:rPr>
              <a:t>we predict </a:t>
            </a:r>
            <a:r>
              <a:rPr lang="en-US" sz="2800" dirty="0">
                <a:solidFill>
                  <a:srgbClr val="3B3B3B"/>
                </a:solidFill>
                <a:latin typeface="Arial"/>
              </a:rPr>
              <a:t>hotel booking volumes using time series and </a:t>
            </a:r>
            <a:r>
              <a:rPr lang="en-US" sz="2800">
                <a:solidFill>
                  <a:srgbClr val="3B3B3B"/>
                </a:solidFill>
                <a:latin typeface="Arial"/>
              </a:rPr>
              <a:t>ARIMA models?</a:t>
            </a:r>
            <a:endParaRPr lang="en-US" sz="2800" dirty="0">
              <a:solidFill>
                <a:srgbClr val="3B3B3B"/>
              </a:solidFill>
              <a:latin typeface="Arial"/>
            </a:endParaRPr>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altLang="zh-CN" sz="4800" dirty="0">
                <a:solidFill>
                  <a:srgbClr val="002142"/>
                </a:solidFill>
                <a:latin typeface="Arimo"/>
              </a:rPr>
              <a:t>1.</a:t>
            </a:r>
            <a:r>
              <a:rPr lang="en-US" sz="4800" dirty="0">
                <a:solidFill>
                  <a:srgbClr val="002142"/>
                </a:solidFill>
                <a:latin typeface="Arimo"/>
              </a:rPr>
              <a:t>Introduction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US"/>
          </a:p>
        </p:txBody>
      </p:sp>
      <p:grpSp>
        <p:nvGrpSpPr>
          <p:cNvPr id="3" name="Group 3"/>
          <p:cNvGrpSpPr/>
          <p:nvPr/>
        </p:nvGrpSpPr>
        <p:grpSpPr>
          <a:xfrm>
            <a:off x="-14587" y="12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84706"/>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2.Research Approach</a:t>
            </a:r>
          </a:p>
        </p:txBody>
      </p:sp>
      <p:sp>
        <p:nvSpPr>
          <p:cNvPr id="35" name="矩形 34">
            <a:extLst>
              <a:ext uri="{FF2B5EF4-FFF2-40B4-BE49-F238E27FC236}">
                <a16:creationId xmlns:a16="http://schemas.microsoft.com/office/drawing/2014/main" id="{11C18DAA-A3AA-5108-50D0-305B249931A3}"/>
              </a:ext>
            </a:extLst>
          </p:cNvPr>
          <p:cNvSpPr/>
          <p:nvPr/>
        </p:nvSpPr>
        <p:spPr>
          <a:xfrm>
            <a:off x="914400"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16C413F-17C6-6598-473C-E15D853F4889}"/>
              </a:ext>
            </a:extLst>
          </p:cNvPr>
          <p:cNvSpPr txBox="1"/>
          <p:nvPr/>
        </p:nvSpPr>
        <p:spPr>
          <a:xfrm>
            <a:off x="662375" y="3842066"/>
            <a:ext cx="4392977" cy="1152110"/>
          </a:xfrm>
          <a:prstGeom prst="rect">
            <a:avLst/>
          </a:prstGeom>
          <a:noFill/>
        </p:spPr>
        <p:txBody>
          <a:bodyPr wrap="square">
            <a:spAutoFit/>
          </a:bodyPr>
          <a:lstStyle/>
          <a:p>
            <a:pPr marL="217170" lvl="1" algn="ctr">
              <a:lnSpc>
                <a:spcPts val="4320"/>
              </a:lnSpc>
            </a:pPr>
            <a:r>
              <a:rPr lang="en-US" altLang="zh-CN" sz="2800" b="1" dirty="0">
                <a:solidFill>
                  <a:schemeClr val="bg1"/>
                </a:solidFill>
                <a:latin typeface="+mj-lt"/>
              </a:rPr>
              <a:t>Explanatory Data Analysis</a:t>
            </a:r>
          </a:p>
          <a:p>
            <a:pPr marL="217170" lvl="1" algn="ctr">
              <a:lnSpc>
                <a:spcPts val="4320"/>
              </a:lnSpc>
            </a:pPr>
            <a:r>
              <a:rPr lang="en-US" altLang="zh-CN" sz="2800" b="1" dirty="0">
                <a:solidFill>
                  <a:schemeClr val="bg1"/>
                </a:solidFill>
                <a:latin typeface="+mj-lt"/>
              </a:rPr>
              <a:t>Data Preparation</a:t>
            </a:r>
          </a:p>
        </p:txBody>
      </p:sp>
      <p:sp>
        <p:nvSpPr>
          <p:cNvPr id="36" name="矩形 35">
            <a:extLst>
              <a:ext uri="{FF2B5EF4-FFF2-40B4-BE49-F238E27FC236}">
                <a16:creationId xmlns:a16="http://schemas.microsoft.com/office/drawing/2014/main" id="{707E1908-FECC-2751-862C-3085D27F35CF}"/>
              </a:ext>
            </a:extLst>
          </p:cNvPr>
          <p:cNvSpPr/>
          <p:nvPr/>
        </p:nvSpPr>
        <p:spPr>
          <a:xfrm>
            <a:off x="5204805" y="3631022"/>
            <a:ext cx="4114800" cy="1600199"/>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TextBox 15"/>
          <p:cNvSpPr txBox="1"/>
          <p:nvPr/>
        </p:nvSpPr>
        <p:spPr>
          <a:xfrm>
            <a:off x="5575089" y="4172881"/>
            <a:ext cx="3345043" cy="508344"/>
          </a:xfrm>
          <a:prstGeom prst="rect">
            <a:avLst/>
          </a:prstGeom>
        </p:spPr>
        <p:txBody>
          <a:bodyPr wrap="square" lIns="0" tIns="0" rIns="0" bIns="0" rtlCol="0" anchor="t">
            <a:spAutoFit/>
          </a:bodyPr>
          <a:lstStyle/>
          <a:p>
            <a:pPr marL="217170" lvl="1" algn="ctr">
              <a:lnSpc>
                <a:spcPts val="4320"/>
              </a:lnSpc>
            </a:pPr>
            <a:r>
              <a:rPr lang="en-US" sz="2800" b="1" dirty="0">
                <a:solidFill>
                  <a:schemeClr val="bg1"/>
                </a:solidFill>
                <a:latin typeface="+mj-lt"/>
              </a:rPr>
              <a:t>ARIMA &amp; SARIMA</a:t>
            </a:r>
          </a:p>
        </p:txBody>
      </p:sp>
      <p:sp>
        <p:nvSpPr>
          <p:cNvPr id="38" name="矩形 37">
            <a:extLst>
              <a:ext uri="{FF2B5EF4-FFF2-40B4-BE49-F238E27FC236}">
                <a16:creationId xmlns:a16="http://schemas.microsoft.com/office/drawing/2014/main" id="{16D70A58-6811-06ED-89DB-CBFA670174FD}"/>
              </a:ext>
            </a:extLst>
          </p:cNvPr>
          <p:cNvSpPr/>
          <p:nvPr/>
        </p:nvSpPr>
        <p:spPr>
          <a:xfrm>
            <a:off x="13906192"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A3B5CF2-A870-CE46-DA86-28B5DC057A4B}"/>
              </a:ext>
            </a:extLst>
          </p:cNvPr>
          <p:cNvSpPr txBox="1"/>
          <p:nvPr/>
        </p:nvSpPr>
        <p:spPr>
          <a:xfrm>
            <a:off x="14465862" y="3986045"/>
            <a:ext cx="2995459" cy="954107"/>
          </a:xfrm>
          <a:prstGeom prst="rect">
            <a:avLst/>
          </a:prstGeom>
          <a:noFill/>
        </p:spPr>
        <p:txBody>
          <a:bodyPr wrap="square">
            <a:spAutoFit/>
          </a:bodyPr>
          <a:lstStyle/>
          <a:p>
            <a:pPr algn="ctr"/>
            <a:r>
              <a:rPr lang="en-US" altLang="zh-CN" sz="2800" b="1" dirty="0">
                <a:solidFill>
                  <a:schemeClr val="bg1"/>
                </a:solidFill>
                <a:latin typeface="+mj-lt"/>
              </a:rPr>
              <a:t>Ensemble Model</a:t>
            </a:r>
          </a:p>
          <a:p>
            <a:pPr algn="ctr"/>
            <a:r>
              <a:rPr lang="en-US" altLang="zh-CN" sz="2800" b="1" dirty="0">
                <a:solidFill>
                  <a:schemeClr val="bg1"/>
                </a:solidFill>
                <a:latin typeface="+mj-lt"/>
              </a:rPr>
              <a:t>Conclusions</a:t>
            </a:r>
            <a:endParaRPr lang="zh-CN" altLang="en-US" sz="2800" b="1" dirty="0">
              <a:solidFill>
                <a:schemeClr val="bg1"/>
              </a:solidFill>
              <a:latin typeface="+mj-lt"/>
            </a:endParaRPr>
          </a:p>
        </p:txBody>
      </p:sp>
      <p:sp>
        <p:nvSpPr>
          <p:cNvPr id="37" name="矩形 36">
            <a:extLst>
              <a:ext uri="{FF2B5EF4-FFF2-40B4-BE49-F238E27FC236}">
                <a16:creationId xmlns:a16="http://schemas.microsoft.com/office/drawing/2014/main" id="{31E3C918-9786-4F80-FDA6-0A16C1E166CA}"/>
              </a:ext>
            </a:extLst>
          </p:cNvPr>
          <p:cNvSpPr/>
          <p:nvPr/>
        </p:nvSpPr>
        <p:spPr>
          <a:xfrm>
            <a:off x="9495210" y="3622885"/>
            <a:ext cx="4114800" cy="1608336"/>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F706F65-8146-82F3-AB4E-FECC815F72DC}"/>
              </a:ext>
            </a:extLst>
          </p:cNvPr>
          <p:cNvSpPr txBox="1"/>
          <p:nvPr/>
        </p:nvSpPr>
        <p:spPr>
          <a:xfrm>
            <a:off x="9469058" y="3622029"/>
            <a:ext cx="4114800" cy="1631216"/>
          </a:xfrm>
          <a:prstGeom prst="rect">
            <a:avLst/>
          </a:prstGeom>
          <a:noFill/>
        </p:spPr>
        <p:txBody>
          <a:bodyPr wrap="square">
            <a:spAutoFit/>
          </a:bodyPr>
          <a:lstStyle/>
          <a:p>
            <a:pPr algn="ctr"/>
            <a:r>
              <a:rPr lang="en-US" altLang="zh-CN" sz="2800" b="1" dirty="0">
                <a:solidFill>
                  <a:schemeClr val="bg1"/>
                </a:solidFill>
                <a:latin typeface="+mj-lt"/>
              </a:rPr>
              <a:t>Machine Learning models</a:t>
            </a:r>
          </a:p>
          <a:p>
            <a:pPr algn="ctr"/>
            <a:r>
              <a:rPr lang="en-US" altLang="zh-CN" dirty="0">
                <a:solidFill>
                  <a:schemeClr val="bg1"/>
                </a:solidFill>
                <a:latin typeface="+mj-lt"/>
              </a:rPr>
              <a:t>Logistic Regression</a:t>
            </a:r>
          </a:p>
          <a:p>
            <a:pPr algn="ctr"/>
            <a:r>
              <a:rPr lang="en-US" altLang="zh-CN" dirty="0">
                <a:solidFill>
                  <a:schemeClr val="bg1"/>
                </a:solidFill>
                <a:latin typeface="+mj-lt"/>
              </a:rPr>
              <a:t>Neural Network</a:t>
            </a:r>
          </a:p>
          <a:p>
            <a:pPr algn="ctr"/>
            <a:r>
              <a:rPr lang="en-US" altLang="zh-CN" dirty="0">
                <a:solidFill>
                  <a:schemeClr val="bg1"/>
                </a:solidFill>
                <a:latin typeface="+mj-lt"/>
              </a:rPr>
              <a:t>Decision Tree</a:t>
            </a:r>
          </a:p>
          <a:p>
            <a:pPr algn="ctr"/>
            <a:r>
              <a:rPr lang="en-US" altLang="zh-CN" dirty="0">
                <a:solidFill>
                  <a:schemeClr val="bg1"/>
                </a:solidFill>
                <a:latin typeface="+mj-lt"/>
              </a:rPr>
              <a:t>Model Selection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9" name="TextBox 9"/>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3.Exploratory Data Analysis</a:t>
            </a:r>
          </a:p>
        </p:txBody>
      </p:sp>
      <p:sp>
        <p:nvSpPr>
          <p:cNvPr id="10" name="TextBox 10"/>
          <p:cNvSpPr txBox="1"/>
          <p:nvPr/>
        </p:nvSpPr>
        <p:spPr>
          <a:xfrm>
            <a:off x="421724" y="1310961"/>
            <a:ext cx="17442807" cy="348942"/>
          </a:xfrm>
          <a:prstGeom prst="rect">
            <a:avLst/>
          </a:prstGeom>
        </p:spPr>
        <p:txBody>
          <a:bodyPr lIns="0" tIns="0" rIns="0" bIns="0" rtlCol="0" anchor="t">
            <a:spAutoFit/>
          </a:bodyPr>
          <a:lstStyle/>
          <a:p>
            <a:pPr algn="l">
              <a:lnSpc>
                <a:spcPts val="2879"/>
              </a:lnSpc>
            </a:pPr>
            <a:r>
              <a:rPr lang="en-US" sz="2400" dirty="0">
                <a:solidFill>
                  <a:srgbClr val="3B3B3B"/>
                </a:solidFill>
                <a:latin typeface="Arial"/>
              </a:rPr>
              <a:t>Dimension: 119,390 rows, 66 columns</a:t>
            </a:r>
          </a:p>
        </p:txBody>
      </p:sp>
      <p:grpSp>
        <p:nvGrpSpPr>
          <p:cNvPr id="13" name="Group 13"/>
          <p:cNvGrpSpPr/>
          <p:nvPr/>
        </p:nvGrpSpPr>
        <p:grpSpPr>
          <a:xfrm>
            <a:off x="774280" y="7937892"/>
            <a:ext cx="3769004" cy="776386"/>
            <a:chOff x="0" y="0"/>
            <a:chExt cx="5025338" cy="1035182"/>
          </a:xfrm>
        </p:grpSpPr>
        <p:sp>
          <p:nvSpPr>
            <p:cNvPr id="14" name="Freeform 14"/>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5" name="Freeform 15"/>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16" name="TextBox 16"/>
          <p:cNvSpPr txBox="1"/>
          <p:nvPr/>
        </p:nvSpPr>
        <p:spPr>
          <a:xfrm>
            <a:off x="1111881" y="8204255"/>
            <a:ext cx="2966709" cy="243656"/>
          </a:xfrm>
          <a:prstGeom prst="rect">
            <a:avLst/>
          </a:prstGeom>
        </p:spPr>
        <p:txBody>
          <a:bodyPr lIns="0" tIns="0" rIns="0" bIns="0" rtlCol="0" anchor="t">
            <a:spAutoFit/>
          </a:bodyPr>
          <a:lstStyle/>
          <a:p>
            <a:pPr algn="ctr">
              <a:lnSpc>
                <a:spcPts val="1944"/>
              </a:lnSpc>
            </a:pPr>
            <a:r>
              <a:rPr lang="en-US" sz="1800" dirty="0">
                <a:latin typeface="Arial"/>
              </a:rPr>
              <a:t>Check null values</a:t>
            </a:r>
          </a:p>
        </p:txBody>
      </p:sp>
      <p:grpSp>
        <p:nvGrpSpPr>
          <p:cNvPr id="17" name="Group 17"/>
          <p:cNvGrpSpPr/>
          <p:nvPr/>
        </p:nvGrpSpPr>
        <p:grpSpPr>
          <a:xfrm>
            <a:off x="4132094" y="7937892"/>
            <a:ext cx="3769004" cy="776386"/>
            <a:chOff x="0" y="0"/>
            <a:chExt cx="5025338" cy="1035182"/>
          </a:xfrm>
        </p:grpSpPr>
        <p:sp>
          <p:nvSpPr>
            <p:cNvPr id="18" name="Freeform 18"/>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9" name="Freeform 19"/>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0" name="TextBox 20"/>
          <p:cNvSpPr txBox="1"/>
          <p:nvPr/>
        </p:nvSpPr>
        <p:spPr>
          <a:xfrm>
            <a:off x="4536232" y="8204255"/>
            <a:ext cx="2966709" cy="243656"/>
          </a:xfrm>
          <a:prstGeom prst="rect">
            <a:avLst/>
          </a:prstGeom>
        </p:spPr>
        <p:txBody>
          <a:bodyPr lIns="0" tIns="0" rIns="0" bIns="0" rtlCol="0" anchor="t">
            <a:spAutoFit/>
          </a:bodyPr>
          <a:lstStyle/>
          <a:p>
            <a:pPr algn="ctr">
              <a:lnSpc>
                <a:spcPts val="1944"/>
              </a:lnSpc>
            </a:pPr>
            <a:r>
              <a:rPr lang="en-US" sz="1800" dirty="0">
                <a:latin typeface="Arial"/>
              </a:rPr>
              <a:t>Outliers</a:t>
            </a:r>
          </a:p>
        </p:txBody>
      </p:sp>
      <p:grpSp>
        <p:nvGrpSpPr>
          <p:cNvPr id="21" name="Group 21"/>
          <p:cNvGrpSpPr/>
          <p:nvPr/>
        </p:nvGrpSpPr>
        <p:grpSpPr>
          <a:xfrm>
            <a:off x="7489907" y="7937892"/>
            <a:ext cx="3769004" cy="776386"/>
            <a:chOff x="0" y="0"/>
            <a:chExt cx="5025338" cy="1035182"/>
          </a:xfrm>
        </p:grpSpPr>
        <p:sp>
          <p:nvSpPr>
            <p:cNvPr id="22" name="Freeform 22"/>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3" name="Freeform 23"/>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4" name="TextBox 24"/>
          <p:cNvSpPr txBox="1"/>
          <p:nvPr/>
        </p:nvSpPr>
        <p:spPr>
          <a:xfrm>
            <a:off x="7854422" y="8206164"/>
            <a:ext cx="2966709" cy="243656"/>
          </a:xfrm>
          <a:prstGeom prst="rect">
            <a:avLst/>
          </a:prstGeom>
        </p:spPr>
        <p:txBody>
          <a:bodyPr lIns="0" tIns="0" rIns="0" bIns="0" rtlCol="0" anchor="t">
            <a:spAutoFit/>
          </a:bodyPr>
          <a:lstStyle/>
          <a:p>
            <a:pPr algn="ctr">
              <a:lnSpc>
                <a:spcPts val="1944"/>
              </a:lnSpc>
            </a:pPr>
            <a:r>
              <a:rPr lang="en-US" sz="1800" dirty="0">
                <a:latin typeface="Arial"/>
              </a:rPr>
              <a:t>Feature Selection</a:t>
            </a:r>
          </a:p>
        </p:txBody>
      </p:sp>
      <p:grpSp>
        <p:nvGrpSpPr>
          <p:cNvPr id="25" name="Group 25"/>
          <p:cNvGrpSpPr/>
          <p:nvPr/>
        </p:nvGrpSpPr>
        <p:grpSpPr>
          <a:xfrm>
            <a:off x="10847721" y="7937892"/>
            <a:ext cx="3769004" cy="776386"/>
            <a:chOff x="0" y="0"/>
            <a:chExt cx="5025338" cy="1035182"/>
          </a:xfrm>
        </p:grpSpPr>
        <p:sp>
          <p:nvSpPr>
            <p:cNvPr id="26" name="Freeform 26"/>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7" name="Freeform 27"/>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8" name="TextBox 28"/>
          <p:cNvSpPr txBox="1"/>
          <p:nvPr/>
        </p:nvSpPr>
        <p:spPr>
          <a:xfrm>
            <a:off x="11224720" y="8197240"/>
            <a:ext cx="2966709" cy="243656"/>
          </a:xfrm>
          <a:prstGeom prst="rect">
            <a:avLst/>
          </a:prstGeom>
        </p:spPr>
        <p:txBody>
          <a:bodyPr lIns="0" tIns="0" rIns="0" bIns="0" rtlCol="0" anchor="t">
            <a:spAutoFit/>
          </a:bodyPr>
          <a:lstStyle/>
          <a:p>
            <a:pPr algn="ctr">
              <a:lnSpc>
                <a:spcPts val="1944"/>
              </a:lnSpc>
            </a:pPr>
            <a:r>
              <a:rPr lang="en-US" sz="1800" dirty="0">
                <a:latin typeface="Arial"/>
              </a:rPr>
              <a:t>Step Forward Selection</a:t>
            </a:r>
          </a:p>
        </p:txBody>
      </p:sp>
      <p:grpSp>
        <p:nvGrpSpPr>
          <p:cNvPr id="29" name="Group 29"/>
          <p:cNvGrpSpPr/>
          <p:nvPr/>
        </p:nvGrpSpPr>
        <p:grpSpPr>
          <a:xfrm>
            <a:off x="14205534" y="7937892"/>
            <a:ext cx="3769004" cy="776386"/>
            <a:chOff x="0" y="0"/>
            <a:chExt cx="5025338" cy="1035182"/>
          </a:xfrm>
        </p:grpSpPr>
        <p:sp>
          <p:nvSpPr>
            <p:cNvPr id="30" name="Freeform 30"/>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31" name="Freeform 31"/>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32" name="TextBox 32"/>
          <p:cNvSpPr txBox="1"/>
          <p:nvPr/>
        </p:nvSpPr>
        <p:spPr>
          <a:xfrm>
            <a:off x="14576065" y="8204255"/>
            <a:ext cx="2966709" cy="243656"/>
          </a:xfrm>
          <a:prstGeom prst="rect">
            <a:avLst/>
          </a:prstGeom>
        </p:spPr>
        <p:txBody>
          <a:bodyPr lIns="0" tIns="0" rIns="0" bIns="0" rtlCol="0" anchor="t">
            <a:spAutoFit/>
          </a:bodyPr>
          <a:lstStyle/>
          <a:p>
            <a:pPr algn="ctr">
              <a:lnSpc>
                <a:spcPts val="1944"/>
              </a:lnSpc>
            </a:pPr>
            <a:r>
              <a:rPr lang="en-US" sz="1800" dirty="0">
                <a:latin typeface="Arial"/>
              </a:rPr>
              <a:t>Data Transformation</a:t>
            </a:r>
          </a:p>
        </p:txBody>
      </p:sp>
      <p:sp>
        <p:nvSpPr>
          <p:cNvPr id="33" name="TextBox 33"/>
          <p:cNvSpPr txBox="1"/>
          <p:nvPr/>
        </p:nvSpPr>
        <p:spPr>
          <a:xfrm>
            <a:off x="561980" y="6987150"/>
            <a:ext cx="7339062" cy="765274"/>
          </a:xfrm>
          <a:prstGeom prst="rect">
            <a:avLst/>
          </a:prstGeom>
        </p:spPr>
        <p:txBody>
          <a:bodyPr lIns="0" tIns="0" rIns="0" bIns="0" rtlCol="0" anchor="t">
            <a:spAutoFit/>
          </a:bodyPr>
          <a:lstStyle/>
          <a:p>
            <a:pPr algn="l">
              <a:lnSpc>
                <a:spcPts val="6480"/>
              </a:lnSpc>
            </a:pPr>
            <a:r>
              <a:rPr lang="en-US" sz="4800" dirty="0">
                <a:solidFill>
                  <a:srgbClr val="002142"/>
                </a:solidFill>
                <a:latin typeface="Arimo"/>
              </a:rPr>
              <a:t>4.Data</a:t>
            </a:r>
            <a:r>
              <a:rPr lang="en-US" sz="4800" dirty="0">
                <a:solidFill>
                  <a:srgbClr val="800000"/>
                </a:solidFill>
                <a:latin typeface="Arimo Bold"/>
              </a:rPr>
              <a:t> </a:t>
            </a:r>
            <a:r>
              <a:rPr lang="en-US" sz="4800" dirty="0">
                <a:solidFill>
                  <a:srgbClr val="002142"/>
                </a:solidFill>
                <a:latin typeface="Arimo"/>
              </a:rPr>
              <a:t>Preparation</a:t>
            </a:r>
          </a:p>
        </p:txBody>
      </p:sp>
      <p:pic>
        <p:nvPicPr>
          <p:cNvPr id="35" name="图片 34">
            <a:extLst>
              <a:ext uri="{FF2B5EF4-FFF2-40B4-BE49-F238E27FC236}">
                <a16:creationId xmlns:a16="http://schemas.microsoft.com/office/drawing/2014/main" id="{E76E730C-4693-FCFA-371F-ED9539065968}"/>
              </a:ext>
            </a:extLst>
          </p:cNvPr>
          <p:cNvPicPr>
            <a:picLocks noChangeAspect="1"/>
          </p:cNvPicPr>
          <p:nvPr/>
        </p:nvPicPr>
        <p:blipFill>
          <a:blip r:embed="rId3"/>
          <a:stretch>
            <a:fillRect/>
          </a:stretch>
        </p:blipFill>
        <p:spPr>
          <a:xfrm>
            <a:off x="421724" y="1886103"/>
            <a:ext cx="7988155" cy="4599241"/>
          </a:xfrm>
          <a:prstGeom prst="rect">
            <a:avLst/>
          </a:prstGeom>
        </p:spPr>
      </p:pic>
      <p:pic>
        <p:nvPicPr>
          <p:cNvPr id="37" name="图片 36">
            <a:extLst>
              <a:ext uri="{FF2B5EF4-FFF2-40B4-BE49-F238E27FC236}">
                <a16:creationId xmlns:a16="http://schemas.microsoft.com/office/drawing/2014/main" id="{1B31E6AF-1C5D-0511-2CA6-E886FC041398}"/>
              </a:ext>
            </a:extLst>
          </p:cNvPr>
          <p:cNvPicPr>
            <a:picLocks noChangeAspect="1"/>
          </p:cNvPicPr>
          <p:nvPr/>
        </p:nvPicPr>
        <p:blipFill>
          <a:blip r:embed="rId4"/>
          <a:stretch>
            <a:fillRect/>
          </a:stretch>
        </p:blipFill>
        <p:spPr>
          <a:xfrm>
            <a:off x="8959174" y="846274"/>
            <a:ext cx="9296400" cy="1373745"/>
          </a:xfrm>
          <a:prstGeom prst="rect">
            <a:avLst/>
          </a:prstGeom>
        </p:spPr>
      </p:pic>
      <p:pic>
        <p:nvPicPr>
          <p:cNvPr id="39" name="图片 38">
            <a:extLst>
              <a:ext uri="{FF2B5EF4-FFF2-40B4-BE49-F238E27FC236}">
                <a16:creationId xmlns:a16="http://schemas.microsoft.com/office/drawing/2014/main" id="{ACD41250-F05B-406D-0709-0154881F79F8}"/>
              </a:ext>
            </a:extLst>
          </p:cNvPr>
          <p:cNvPicPr>
            <a:picLocks noChangeAspect="1"/>
          </p:cNvPicPr>
          <p:nvPr/>
        </p:nvPicPr>
        <p:blipFill>
          <a:blip r:embed="rId5"/>
          <a:stretch>
            <a:fillRect/>
          </a:stretch>
        </p:blipFill>
        <p:spPr>
          <a:xfrm>
            <a:off x="9000744" y="2239069"/>
            <a:ext cx="9296400" cy="1204911"/>
          </a:xfrm>
          <a:prstGeom prst="rect">
            <a:avLst/>
          </a:prstGeom>
        </p:spPr>
      </p:pic>
      <p:pic>
        <p:nvPicPr>
          <p:cNvPr id="41" name="图片 40">
            <a:extLst>
              <a:ext uri="{FF2B5EF4-FFF2-40B4-BE49-F238E27FC236}">
                <a16:creationId xmlns:a16="http://schemas.microsoft.com/office/drawing/2014/main" id="{9D220C04-2386-365E-4CAE-DF520B9CC32A}"/>
              </a:ext>
            </a:extLst>
          </p:cNvPr>
          <p:cNvPicPr>
            <a:picLocks noChangeAspect="1"/>
          </p:cNvPicPr>
          <p:nvPr/>
        </p:nvPicPr>
        <p:blipFill>
          <a:blip r:embed="rId6"/>
          <a:stretch>
            <a:fillRect/>
          </a:stretch>
        </p:blipFill>
        <p:spPr>
          <a:xfrm>
            <a:off x="10016829" y="6164528"/>
            <a:ext cx="8238744" cy="1387192"/>
          </a:xfrm>
          <a:prstGeom prst="rect">
            <a:avLst/>
          </a:prstGeom>
        </p:spPr>
      </p:pic>
      <p:pic>
        <p:nvPicPr>
          <p:cNvPr id="45" name="图片 44">
            <a:extLst>
              <a:ext uri="{FF2B5EF4-FFF2-40B4-BE49-F238E27FC236}">
                <a16:creationId xmlns:a16="http://schemas.microsoft.com/office/drawing/2014/main" id="{FBD562A7-4A6E-8FD5-3A6E-24ADC00858A8}"/>
              </a:ext>
            </a:extLst>
          </p:cNvPr>
          <p:cNvPicPr>
            <a:picLocks noChangeAspect="1"/>
          </p:cNvPicPr>
          <p:nvPr/>
        </p:nvPicPr>
        <p:blipFill rotWithShape="1">
          <a:blip r:embed="rId7"/>
          <a:srcRect l="27469"/>
          <a:stretch/>
        </p:blipFill>
        <p:spPr>
          <a:xfrm>
            <a:off x="8926748" y="3443980"/>
            <a:ext cx="9328826" cy="1387192"/>
          </a:xfrm>
          <a:prstGeom prst="rect">
            <a:avLst/>
          </a:prstGeom>
        </p:spPr>
      </p:pic>
      <p:pic>
        <p:nvPicPr>
          <p:cNvPr id="47" name="图片 46">
            <a:extLst>
              <a:ext uri="{FF2B5EF4-FFF2-40B4-BE49-F238E27FC236}">
                <a16:creationId xmlns:a16="http://schemas.microsoft.com/office/drawing/2014/main" id="{5895D329-AA03-2DD1-74B1-5E78C829D114}"/>
              </a:ext>
            </a:extLst>
          </p:cNvPr>
          <p:cNvPicPr>
            <a:picLocks noChangeAspect="1"/>
          </p:cNvPicPr>
          <p:nvPr/>
        </p:nvPicPr>
        <p:blipFill rotWithShape="1">
          <a:blip r:embed="rId8"/>
          <a:srcRect l="-1" r="36668"/>
          <a:stretch/>
        </p:blipFill>
        <p:spPr>
          <a:xfrm>
            <a:off x="8844862" y="4721451"/>
            <a:ext cx="9410711" cy="1388761"/>
          </a:xfrm>
          <a:prstGeom prst="rect">
            <a:avLst/>
          </a:prstGeom>
        </p:spPr>
      </p:pic>
      <p:sp>
        <p:nvSpPr>
          <p:cNvPr id="50" name="文本框 49">
            <a:extLst>
              <a:ext uri="{FF2B5EF4-FFF2-40B4-BE49-F238E27FC236}">
                <a16:creationId xmlns:a16="http://schemas.microsoft.com/office/drawing/2014/main" id="{64BB9AA6-0255-DD64-AC5B-A61AA4BF70B0}"/>
              </a:ext>
            </a:extLst>
          </p:cNvPr>
          <p:cNvSpPr txBox="1"/>
          <p:nvPr/>
        </p:nvSpPr>
        <p:spPr>
          <a:xfrm>
            <a:off x="9119000" y="6295680"/>
            <a:ext cx="915273" cy="923330"/>
          </a:xfrm>
          <a:prstGeom prst="rect">
            <a:avLst/>
          </a:prstGeom>
          <a:noFill/>
          <a:ln>
            <a:noFill/>
          </a:ln>
        </p:spPr>
        <p:txBody>
          <a:bodyPr wrap="square" rtlCol="0">
            <a:spAutoFit/>
          </a:bodyPr>
          <a:lstStyle/>
          <a:p>
            <a:endParaRPr lang="en-US" altLang="zh-CN" dirty="0"/>
          </a:p>
          <a:p>
            <a:pPr algn="ctr"/>
            <a:r>
              <a:rPr lang="en-US" altLang="zh-CN" dirty="0">
                <a:solidFill>
                  <a:schemeClr val="bg1">
                    <a:lumMod val="65000"/>
                  </a:schemeClr>
                </a:solidFill>
              </a:rPr>
              <a:t>…</a:t>
            </a:r>
          </a:p>
          <a:p>
            <a:pPr algn="ctr"/>
            <a:endParaRPr lang="zh-CN" altLang="en-US" dirty="0"/>
          </a:p>
        </p:txBody>
      </p:sp>
      <p:sp>
        <p:nvSpPr>
          <p:cNvPr id="51" name="矩形 50">
            <a:extLst>
              <a:ext uri="{FF2B5EF4-FFF2-40B4-BE49-F238E27FC236}">
                <a16:creationId xmlns:a16="http://schemas.microsoft.com/office/drawing/2014/main" id="{E98F1107-3173-2F19-23A3-9774EE8DEEE5}"/>
              </a:ext>
            </a:extLst>
          </p:cNvPr>
          <p:cNvSpPr/>
          <p:nvPr/>
        </p:nvSpPr>
        <p:spPr>
          <a:xfrm>
            <a:off x="9067800" y="6209590"/>
            <a:ext cx="990600" cy="1143709"/>
          </a:xfrm>
          <a:prstGeom prst="rect">
            <a:avLst/>
          </a:pr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pic>
        <p:nvPicPr>
          <p:cNvPr id="12" name="图片 11">
            <a:extLst>
              <a:ext uri="{FF2B5EF4-FFF2-40B4-BE49-F238E27FC236}">
                <a16:creationId xmlns:a16="http://schemas.microsoft.com/office/drawing/2014/main" id="{882BEBD2-61FD-6513-9C9C-6CF08CDD63AC}"/>
              </a:ext>
            </a:extLst>
          </p:cNvPr>
          <p:cNvPicPr>
            <a:picLocks noChangeAspect="1"/>
          </p:cNvPicPr>
          <p:nvPr/>
        </p:nvPicPr>
        <p:blipFill>
          <a:blip r:embed="rId3"/>
          <a:stretch>
            <a:fillRect/>
          </a:stretch>
        </p:blipFill>
        <p:spPr>
          <a:xfrm>
            <a:off x="598695" y="3467100"/>
            <a:ext cx="4961128" cy="4832268"/>
          </a:xfrm>
          <a:prstGeom prst="rect">
            <a:avLst/>
          </a:prstGeom>
        </p:spPr>
      </p:pic>
      <p:sp>
        <p:nvSpPr>
          <p:cNvPr id="34" name="TextBox 18">
            <a:extLst>
              <a:ext uri="{FF2B5EF4-FFF2-40B4-BE49-F238E27FC236}">
                <a16:creationId xmlns:a16="http://schemas.microsoft.com/office/drawing/2014/main" id="{C3032D7C-5310-B3F9-FFA7-FC8FE3464E4D}"/>
              </a:ext>
            </a:extLst>
          </p:cNvPr>
          <p:cNvSpPr txBox="1"/>
          <p:nvPr/>
        </p:nvSpPr>
        <p:spPr>
          <a:xfrm>
            <a:off x="403180" y="1620388"/>
            <a:ext cx="5156643" cy="1200329"/>
          </a:xfrm>
          <a:prstGeom prst="rect">
            <a:avLst/>
          </a:prstGeom>
          <a:noFill/>
        </p:spPr>
        <p:txBody>
          <a:bodyPr wrap="square" rtlCol="0">
            <a:spAutoFit/>
          </a:bodyPr>
          <a:lstStyle/>
          <a:p>
            <a:pPr marL="285750" indent="-285750">
              <a:buFont typeface="Wingdings" pitchFamily="2" charset="2"/>
              <a:buChar char="Ø"/>
            </a:pPr>
            <a:r>
              <a:rPr lang="en-US" sz="2400" b="1" dirty="0"/>
              <a:t>Target Variable</a:t>
            </a:r>
          </a:p>
          <a:p>
            <a:r>
              <a:rPr lang="en-US" sz="2400" dirty="0"/>
              <a:t>      The data is slightly biased and the Null Error Rate is 0.62.</a:t>
            </a:r>
          </a:p>
        </p:txBody>
      </p:sp>
      <p:pic>
        <p:nvPicPr>
          <p:cNvPr id="58" name="图片 57">
            <a:extLst>
              <a:ext uri="{FF2B5EF4-FFF2-40B4-BE49-F238E27FC236}">
                <a16:creationId xmlns:a16="http://schemas.microsoft.com/office/drawing/2014/main" id="{EBDB1E09-8A1B-993D-4CBF-AC620D764C4B}"/>
              </a:ext>
            </a:extLst>
          </p:cNvPr>
          <p:cNvPicPr>
            <a:picLocks noChangeAspect="1"/>
          </p:cNvPicPr>
          <p:nvPr/>
        </p:nvPicPr>
        <p:blipFill>
          <a:blip r:embed="rId4"/>
          <a:stretch>
            <a:fillRect/>
          </a:stretch>
        </p:blipFill>
        <p:spPr>
          <a:xfrm>
            <a:off x="6409944" y="2372617"/>
            <a:ext cx="11887200" cy="3350611"/>
          </a:xfrm>
          <a:prstGeom prst="rect">
            <a:avLst/>
          </a:prstGeom>
        </p:spPr>
      </p:pic>
      <p:pic>
        <p:nvPicPr>
          <p:cNvPr id="60" name="图片 59">
            <a:extLst>
              <a:ext uri="{FF2B5EF4-FFF2-40B4-BE49-F238E27FC236}">
                <a16:creationId xmlns:a16="http://schemas.microsoft.com/office/drawing/2014/main" id="{536D90B2-2133-1F41-B5D7-9F021A242269}"/>
              </a:ext>
            </a:extLst>
          </p:cNvPr>
          <p:cNvPicPr>
            <a:picLocks noChangeAspect="1"/>
          </p:cNvPicPr>
          <p:nvPr/>
        </p:nvPicPr>
        <p:blipFill>
          <a:blip r:embed="rId5"/>
          <a:stretch>
            <a:fillRect/>
          </a:stretch>
        </p:blipFill>
        <p:spPr>
          <a:xfrm>
            <a:off x="6400800" y="5724290"/>
            <a:ext cx="11909314" cy="3348585"/>
          </a:xfrm>
          <a:prstGeom prst="rect">
            <a:avLst/>
          </a:prstGeom>
        </p:spPr>
      </p:pic>
      <p:sp>
        <p:nvSpPr>
          <p:cNvPr id="61" name="TextBox 18">
            <a:extLst>
              <a:ext uri="{FF2B5EF4-FFF2-40B4-BE49-F238E27FC236}">
                <a16:creationId xmlns:a16="http://schemas.microsoft.com/office/drawing/2014/main" id="{1FA82168-EFCF-3FD8-37DA-7347E96998FE}"/>
              </a:ext>
            </a:extLst>
          </p:cNvPr>
          <p:cNvSpPr txBox="1"/>
          <p:nvPr/>
        </p:nvSpPr>
        <p:spPr>
          <a:xfrm>
            <a:off x="6248400" y="1435893"/>
            <a:ext cx="11353800" cy="830997"/>
          </a:xfrm>
          <a:prstGeom prst="rect">
            <a:avLst/>
          </a:prstGeom>
          <a:noFill/>
        </p:spPr>
        <p:txBody>
          <a:bodyPr wrap="square" rtlCol="0">
            <a:spAutoFit/>
          </a:bodyPr>
          <a:lstStyle/>
          <a:p>
            <a:pPr marL="285750" indent="-285750">
              <a:buFont typeface="Wingdings" pitchFamily="2" charset="2"/>
              <a:buChar char="Ø"/>
            </a:pPr>
            <a:r>
              <a:rPr lang="en-US" sz="2400" b="1" dirty="0"/>
              <a:t>Explanatory Variable</a:t>
            </a:r>
          </a:p>
          <a:p>
            <a:r>
              <a:rPr lang="en-US" sz="2400" dirty="0"/>
              <a:t>      The dimension of the dataset is 112,233 rows and 20 columns.</a:t>
            </a:r>
          </a:p>
        </p:txBody>
      </p:sp>
      <p:sp>
        <p:nvSpPr>
          <p:cNvPr id="62" name="TextBox 12">
            <a:extLst>
              <a:ext uri="{FF2B5EF4-FFF2-40B4-BE49-F238E27FC236}">
                <a16:creationId xmlns:a16="http://schemas.microsoft.com/office/drawing/2014/main" id="{E518CE24-CF4C-F62B-0CB3-3240B1F46A8A}"/>
              </a:ext>
            </a:extLst>
          </p:cNvPr>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Overview</a:t>
            </a:r>
          </a:p>
        </p:txBody>
      </p:sp>
    </p:spTree>
    <p:extLst>
      <p:ext uri="{BB962C8B-B14F-4D97-AF65-F5344CB8AC3E}">
        <p14:creationId xmlns:p14="http://schemas.microsoft.com/office/powerpoint/2010/main" val="20091970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9"/>
          <p:cNvSpPr/>
          <p:nvPr/>
        </p:nvSpPr>
        <p:spPr>
          <a:xfrm rot="2010958">
            <a:off x="15571894" y="-1094582"/>
            <a:ext cx="3312570" cy="2818696"/>
          </a:xfrm>
          <a:custGeom>
            <a:avLst/>
            <a:gdLst/>
            <a:ahLst/>
            <a:cxnLst/>
            <a:rect l="l" t="t" r="r" b="b"/>
            <a:pathLst>
              <a:path w="3312570" h="2818696">
                <a:moveTo>
                  <a:pt x="0" y="0"/>
                </a:moveTo>
                <a:lnTo>
                  <a:pt x="3312570" y="0"/>
                </a:lnTo>
                <a:lnTo>
                  <a:pt x="3312570" y="2818696"/>
                </a:lnTo>
                <a:lnTo>
                  <a:pt x="0" y="2818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19048"/>
            <a:ext cx="18302587" cy="9326880"/>
            <a:chOff x="0" y="0"/>
            <a:chExt cx="4820435" cy="2456462"/>
          </a:xfrm>
        </p:grpSpPr>
        <p:sp>
          <p:nvSpPr>
            <p:cNvPr id="10" name="Freeform 10"/>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11" name="TextBox 11"/>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Review</a:t>
            </a:r>
          </a:p>
        </p:txBody>
      </p:sp>
      <p:pic>
        <p:nvPicPr>
          <p:cNvPr id="21" name="图片 20">
            <a:extLst>
              <a:ext uri="{FF2B5EF4-FFF2-40B4-BE49-F238E27FC236}">
                <a16:creationId xmlns:a16="http://schemas.microsoft.com/office/drawing/2014/main" id="{1B08A970-AB22-F307-8190-152BCEECDDC5}"/>
              </a:ext>
            </a:extLst>
          </p:cNvPr>
          <p:cNvPicPr>
            <a:picLocks noChangeAspect="1"/>
          </p:cNvPicPr>
          <p:nvPr/>
        </p:nvPicPr>
        <p:blipFill>
          <a:blip r:embed="rId5"/>
          <a:stretch>
            <a:fillRect/>
          </a:stretch>
        </p:blipFill>
        <p:spPr>
          <a:xfrm>
            <a:off x="8984283" y="-20109"/>
            <a:ext cx="9303717" cy="9303717"/>
          </a:xfrm>
          <a:prstGeom prst="rect">
            <a:avLst/>
          </a:prstGeom>
        </p:spPr>
      </p:pic>
      <p:pic>
        <p:nvPicPr>
          <p:cNvPr id="23" name="图片 22">
            <a:extLst>
              <a:ext uri="{FF2B5EF4-FFF2-40B4-BE49-F238E27FC236}">
                <a16:creationId xmlns:a16="http://schemas.microsoft.com/office/drawing/2014/main" id="{AC6CBDDB-C9A4-8C37-3589-6717DC4A9EDD}"/>
              </a:ext>
            </a:extLst>
          </p:cNvPr>
          <p:cNvPicPr>
            <a:picLocks noChangeAspect="1"/>
          </p:cNvPicPr>
          <p:nvPr/>
        </p:nvPicPr>
        <p:blipFill>
          <a:blip r:embed="rId6"/>
          <a:stretch>
            <a:fillRect/>
          </a:stretch>
        </p:blipFill>
        <p:spPr>
          <a:xfrm>
            <a:off x="390210" y="2444933"/>
            <a:ext cx="7630810" cy="6862899"/>
          </a:xfrm>
          <a:prstGeom prst="rect">
            <a:avLst/>
          </a:prstGeom>
        </p:spPr>
      </p:pic>
      <p:sp>
        <p:nvSpPr>
          <p:cNvPr id="25" name="文本框 24">
            <a:extLst>
              <a:ext uri="{FF2B5EF4-FFF2-40B4-BE49-F238E27FC236}">
                <a16:creationId xmlns:a16="http://schemas.microsoft.com/office/drawing/2014/main" id="{1C4465A1-2248-A154-6588-C48602738CA1}"/>
              </a:ext>
            </a:extLst>
          </p:cNvPr>
          <p:cNvSpPr txBox="1"/>
          <p:nvPr/>
        </p:nvSpPr>
        <p:spPr>
          <a:xfrm>
            <a:off x="19454" y="1072392"/>
            <a:ext cx="8950241" cy="1015663"/>
          </a:xfrm>
          <a:prstGeom prst="rect">
            <a:avLst/>
          </a:prstGeom>
          <a:solidFill>
            <a:schemeClr val="tx1">
              <a:lumMod val="85000"/>
              <a:lumOff val="15000"/>
            </a:schemeClr>
          </a:solidFill>
        </p:spPr>
        <p:txBody>
          <a:bodyPr wrap="square">
            <a:spAutoFit/>
          </a:bodyPr>
          <a:lstStyle/>
          <a:p>
            <a:r>
              <a:rPr lang="en-US" altLang="zh-CN" sz="1200" b="0" dirty="0">
                <a:solidFill>
                  <a:srgbClr val="9CDCFE"/>
                </a:solidFill>
                <a:effectLst/>
                <a:highlight>
                  <a:srgbClr val="1E1E1E"/>
                </a:highlight>
                <a:latin typeface="Consolas" panose="020B0609020204030204" pitchFamily="49" charset="0"/>
              </a:rPr>
              <a:t>columns</a:t>
            </a:r>
            <a:r>
              <a:rPr lang="en-US" altLang="zh-CN" sz="1200" b="0" dirty="0">
                <a:solidFill>
                  <a:srgbClr val="D4D4D4"/>
                </a:solidFill>
                <a:effectLst/>
                <a:highlight>
                  <a:srgbClr val="1E1E1E"/>
                </a:highlight>
                <a:latin typeface="Consolas" panose="020B0609020204030204" pitchFamily="49" charset="0"/>
              </a:rPr>
              <a:t> =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lead_time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stays_in_weekend_nights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previous_cancellations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booking_changes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adr</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required_car_parking_spaces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total_of_special_requests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'temp'</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'windspeed'</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'visibility'</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reserved_room_change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hotel_City</a:t>
            </a:r>
            <a:r>
              <a:rPr lang="en-US" altLang="zh-CN" sz="1200" b="0" dirty="0">
                <a:solidFill>
                  <a:srgbClr val="CE9178"/>
                </a:solidFill>
                <a:effectLst/>
                <a:highlight>
                  <a:srgbClr val="1E1E1E"/>
                </a:highlight>
                <a:latin typeface="Consolas" panose="020B0609020204030204" pitchFamily="49" charset="0"/>
              </a:rPr>
              <a:t> Hotel'</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meal_BB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meal_HB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deposit_type_No</a:t>
            </a:r>
            <a:r>
              <a:rPr lang="en-US" altLang="zh-CN" sz="1200" b="0" dirty="0">
                <a:solidFill>
                  <a:srgbClr val="CE9178"/>
                </a:solidFill>
                <a:effectLst/>
                <a:highlight>
                  <a:srgbClr val="1E1E1E"/>
                </a:highlight>
                <a:latin typeface="Consolas" panose="020B0609020204030204" pitchFamily="49" charset="0"/>
              </a:rPr>
              <a:t> Deposit'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customer_type_Transient</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distribution_channel_GDS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market_segment_Offline</a:t>
            </a:r>
            <a:r>
              <a:rPr lang="en-US" altLang="zh-CN" sz="1200" b="0" dirty="0">
                <a:solidFill>
                  <a:srgbClr val="CE9178"/>
                </a:solidFill>
                <a:effectLst/>
                <a:highlight>
                  <a:srgbClr val="1E1E1E"/>
                </a:highlight>
                <a:latin typeface="Consolas" panose="020B0609020204030204" pitchFamily="49" charset="0"/>
              </a:rPr>
              <a:t> TA/TO'</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market_segment_Online</a:t>
            </a:r>
            <a:r>
              <a:rPr lang="en-US" altLang="zh-CN" sz="1200" b="0" dirty="0">
                <a:solidFill>
                  <a:srgbClr val="CE9178"/>
                </a:solidFill>
                <a:effectLst/>
                <a:highlight>
                  <a:srgbClr val="1E1E1E"/>
                </a:highlight>
                <a:latin typeface="Consolas" panose="020B0609020204030204" pitchFamily="49" charset="0"/>
              </a:rPr>
              <a:t> TA'</a:t>
            </a:r>
            <a:r>
              <a:rPr lang="en-US" altLang="zh-CN" sz="1200" b="0" dirty="0">
                <a:solidFill>
                  <a:srgbClr val="D4D4D4"/>
                </a:solidFill>
                <a:effectLst/>
                <a:highlight>
                  <a:srgbClr val="1E1E1E"/>
                </a:highlight>
                <a:latin typeface="Consolas" panose="020B0609020204030204" pitchFamily="49" charset="0"/>
              </a:rPr>
              <a: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5" name="TextBox 15"/>
          <p:cNvSpPr txBox="1"/>
          <p:nvPr/>
        </p:nvSpPr>
        <p:spPr>
          <a:xfrm>
            <a:off x="226633" y="1048550"/>
            <a:ext cx="17732798" cy="369332"/>
          </a:xfrm>
          <a:prstGeom prst="rect">
            <a:avLst/>
          </a:prstGeom>
        </p:spPr>
        <p:txBody>
          <a:bodyPr lIns="0" tIns="0" rIns="0" bIns="0" rtlCol="0" anchor="t">
            <a:spAutoFit/>
          </a:bodyPr>
          <a:lstStyle/>
          <a:p>
            <a:r>
              <a:rPr lang="en-US" sz="2400" b="1" i="0" dirty="0">
                <a:solidFill>
                  <a:srgbClr val="0D0D0D"/>
                </a:solidFill>
                <a:effectLst/>
                <a:highlight>
                  <a:srgbClr val="FFFFFF"/>
                </a:highlight>
                <a:latin typeface="Söhne"/>
              </a:rPr>
              <a:t>Hypothesis:</a:t>
            </a:r>
            <a:r>
              <a:rPr lang="zh-CN" altLang="en-US" sz="2400" b="1" i="0" dirty="0">
                <a:solidFill>
                  <a:srgbClr val="0D0D0D"/>
                </a:solidFill>
                <a:effectLst/>
                <a:highlight>
                  <a:srgbClr val="FFFFFF"/>
                </a:highlight>
                <a:latin typeface="Söhne"/>
              </a:rPr>
              <a:t> </a:t>
            </a:r>
            <a:r>
              <a:rPr lang="en-US" sz="2400" b="0" i="0" dirty="0">
                <a:solidFill>
                  <a:srgbClr val="0D0D0D"/>
                </a:solidFill>
                <a:effectLst/>
                <a:highlight>
                  <a:srgbClr val="FFFFFF"/>
                </a:highlight>
                <a:latin typeface="Söhne"/>
              </a:rPr>
              <a:t>The variations in  hotel booking volumes are significantly influenced by inherent time series trends.</a:t>
            </a:r>
            <a:endParaRPr lang="en-US" sz="2400" dirty="0"/>
          </a:p>
        </p:txBody>
      </p:sp>
      <p:pic>
        <p:nvPicPr>
          <p:cNvPr id="10" name="Picture 9">
            <a:extLst>
              <a:ext uri="{FF2B5EF4-FFF2-40B4-BE49-F238E27FC236}">
                <a16:creationId xmlns:a16="http://schemas.microsoft.com/office/drawing/2014/main" id="{42C31F75-0C75-43F0-0E9A-D423C9D45ED1}"/>
              </a:ext>
            </a:extLst>
          </p:cNvPr>
          <p:cNvPicPr>
            <a:picLocks noChangeAspect="1"/>
          </p:cNvPicPr>
          <p:nvPr/>
        </p:nvPicPr>
        <p:blipFill>
          <a:blip r:embed="rId4"/>
          <a:stretch>
            <a:fillRect/>
          </a:stretch>
        </p:blipFill>
        <p:spPr>
          <a:xfrm>
            <a:off x="226633" y="7309961"/>
            <a:ext cx="8266590" cy="874705"/>
          </a:xfrm>
          <a:prstGeom prst="rect">
            <a:avLst/>
          </a:prstGeom>
        </p:spPr>
      </p:pic>
      <p:pic>
        <p:nvPicPr>
          <p:cNvPr id="11" name="Picture 10">
            <a:extLst>
              <a:ext uri="{FF2B5EF4-FFF2-40B4-BE49-F238E27FC236}">
                <a16:creationId xmlns:a16="http://schemas.microsoft.com/office/drawing/2014/main" id="{732A0A7C-D31E-EC60-4AF8-2495A11A5F59}"/>
              </a:ext>
            </a:extLst>
          </p:cNvPr>
          <p:cNvPicPr>
            <a:picLocks noChangeAspect="1"/>
          </p:cNvPicPr>
          <p:nvPr/>
        </p:nvPicPr>
        <p:blipFill>
          <a:blip r:embed="rId5"/>
          <a:stretch>
            <a:fillRect/>
          </a:stretch>
        </p:blipFill>
        <p:spPr>
          <a:xfrm>
            <a:off x="8972270" y="3192708"/>
            <a:ext cx="8266590" cy="1143129"/>
          </a:xfrm>
          <a:prstGeom prst="rect">
            <a:avLst/>
          </a:prstGeom>
        </p:spPr>
      </p:pic>
      <p:pic>
        <p:nvPicPr>
          <p:cNvPr id="16" name="Picture 15">
            <a:extLst>
              <a:ext uri="{FF2B5EF4-FFF2-40B4-BE49-F238E27FC236}">
                <a16:creationId xmlns:a16="http://schemas.microsoft.com/office/drawing/2014/main" id="{E2510E85-914A-7C8D-06AB-3F11A462985A}"/>
              </a:ext>
            </a:extLst>
          </p:cNvPr>
          <p:cNvPicPr>
            <a:picLocks noChangeAspect="1"/>
          </p:cNvPicPr>
          <p:nvPr/>
        </p:nvPicPr>
        <p:blipFill>
          <a:blip r:embed="rId6"/>
          <a:stretch>
            <a:fillRect/>
          </a:stretch>
        </p:blipFill>
        <p:spPr>
          <a:xfrm>
            <a:off x="56240" y="3505179"/>
            <a:ext cx="8266589" cy="2024967"/>
          </a:xfrm>
          <a:prstGeom prst="rect">
            <a:avLst/>
          </a:prstGeom>
        </p:spPr>
      </p:pic>
      <p:pic>
        <p:nvPicPr>
          <p:cNvPr id="18" name="Picture 17">
            <a:extLst>
              <a:ext uri="{FF2B5EF4-FFF2-40B4-BE49-F238E27FC236}">
                <a16:creationId xmlns:a16="http://schemas.microsoft.com/office/drawing/2014/main" id="{5A2D1976-6210-F192-9483-E186492F30D0}"/>
              </a:ext>
            </a:extLst>
          </p:cNvPr>
          <p:cNvPicPr>
            <a:picLocks noChangeAspect="1"/>
          </p:cNvPicPr>
          <p:nvPr/>
        </p:nvPicPr>
        <p:blipFill>
          <a:blip r:embed="rId7"/>
          <a:stretch>
            <a:fillRect/>
          </a:stretch>
        </p:blipFill>
        <p:spPr>
          <a:xfrm>
            <a:off x="5183966" y="1790360"/>
            <a:ext cx="1565018" cy="1161142"/>
          </a:xfrm>
          <a:prstGeom prst="rect">
            <a:avLst/>
          </a:prstGeom>
        </p:spPr>
      </p:pic>
      <p:sp>
        <p:nvSpPr>
          <p:cNvPr id="20" name="TextBox 19">
            <a:extLst>
              <a:ext uri="{FF2B5EF4-FFF2-40B4-BE49-F238E27FC236}">
                <a16:creationId xmlns:a16="http://schemas.microsoft.com/office/drawing/2014/main" id="{C82E535A-85B3-005A-9FA1-CDD522461FB0}"/>
              </a:ext>
            </a:extLst>
          </p:cNvPr>
          <p:cNvSpPr txBox="1"/>
          <p:nvPr/>
        </p:nvSpPr>
        <p:spPr>
          <a:xfrm>
            <a:off x="226633" y="1898256"/>
            <a:ext cx="4838040" cy="523220"/>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set_index</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'datetime'</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inplace</a:t>
            </a:r>
            <a:r>
              <a:rPr lang="en-US" sz="1400" b="0" dirty="0">
                <a:solidFill>
                  <a:srgbClr val="000000"/>
                </a:solidFill>
                <a:effectLst/>
                <a:highlight>
                  <a:srgbClr val="FFFFFF"/>
                </a:highlight>
                <a:latin typeface="Menlo" panose="020B0609030804020204" pitchFamily="49" charset="0"/>
              </a:rPr>
              <a:t>=</a:t>
            </a:r>
            <a:r>
              <a:rPr lang="en-US" sz="1400" b="0" dirty="0">
                <a:solidFill>
                  <a:srgbClr val="0000FF"/>
                </a:solidFill>
                <a:effectLst/>
                <a:highlight>
                  <a:srgbClr val="FFFFFF"/>
                </a:highlight>
                <a:latin typeface="Menlo" panose="020B0609030804020204" pitchFamily="49" charset="0"/>
              </a:rPr>
              <a:t>True</a:t>
            </a:r>
            <a:r>
              <a:rPr lang="en-US" sz="1400" b="0" dirty="0">
                <a:solidFill>
                  <a:srgbClr val="3B3B3B"/>
                </a:solidFill>
                <a:effectLst/>
                <a:highlight>
                  <a:srgbClr val="FFFFFF"/>
                </a:highlight>
                <a:latin typeface="Menlo" panose="020B0609030804020204" pitchFamily="49" charset="0"/>
              </a:rPr>
              <a:t>)</a:t>
            </a:r>
            <a:br>
              <a:rPr lang="en-US" sz="1400" b="0" dirty="0">
                <a:solidFill>
                  <a:srgbClr val="3B3B3B"/>
                </a:solidFill>
                <a:effectLst/>
                <a:highlight>
                  <a:srgbClr val="FFFFFF"/>
                </a:highlight>
                <a:latin typeface="Menlo" panose="020B0609030804020204" pitchFamily="49" charset="0"/>
              </a:rPr>
            </a:br>
            <a:r>
              <a:rPr lang="en-US" sz="1400" b="0" dirty="0">
                <a:solidFill>
                  <a:srgbClr val="001080"/>
                </a:solidFill>
                <a:effectLst/>
                <a:highlight>
                  <a:srgbClr val="FFFFFF"/>
                </a:highlight>
                <a:latin typeface="Menlo" panose="020B0609030804020204" pitchFamily="49" charset="0"/>
              </a:rPr>
              <a:t>daily_bookings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size</a:t>
            </a:r>
            <a:r>
              <a:rPr lang="en-US" sz="1400" b="0" dirty="0">
                <a:solidFill>
                  <a:srgbClr val="3B3B3B"/>
                </a:solidFill>
                <a:effectLst/>
                <a:highlight>
                  <a:srgbClr val="FFFFFF"/>
                </a:highlight>
                <a:latin typeface="Menlo" panose="020B0609030804020204" pitchFamily="49" charset="0"/>
              </a:rPr>
              <a:t>()</a:t>
            </a:r>
          </a:p>
        </p:txBody>
      </p:sp>
      <p:sp>
        <p:nvSpPr>
          <p:cNvPr id="21" name="TextBox 20">
            <a:extLst>
              <a:ext uri="{FF2B5EF4-FFF2-40B4-BE49-F238E27FC236}">
                <a16:creationId xmlns:a16="http://schemas.microsoft.com/office/drawing/2014/main" id="{23D3D5A1-1D45-FA2C-3506-6E15D2D800B3}"/>
              </a:ext>
            </a:extLst>
          </p:cNvPr>
          <p:cNvSpPr txBox="1"/>
          <p:nvPr/>
        </p:nvSpPr>
        <p:spPr>
          <a:xfrm>
            <a:off x="16564" y="1412026"/>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2" name="TextBox 21">
            <a:extLst>
              <a:ext uri="{FF2B5EF4-FFF2-40B4-BE49-F238E27FC236}">
                <a16:creationId xmlns:a16="http://schemas.microsoft.com/office/drawing/2014/main" id="{45FDCFB8-E75B-3E3D-C36E-6FB748C4D985}"/>
              </a:ext>
            </a:extLst>
          </p:cNvPr>
          <p:cNvSpPr txBox="1"/>
          <p:nvPr/>
        </p:nvSpPr>
        <p:spPr>
          <a:xfrm>
            <a:off x="39210" y="3030810"/>
            <a:ext cx="8037990" cy="369332"/>
          </a:xfrm>
          <a:prstGeom prst="rect">
            <a:avLst/>
          </a:prstGeom>
          <a:noFill/>
        </p:spPr>
        <p:txBody>
          <a:bodyPr wrap="square" rtlCol="0">
            <a:spAutoFit/>
          </a:bodyPr>
          <a:lstStyle/>
          <a:p>
            <a:pPr marL="285750" indent="-285750">
              <a:buFont typeface="Wingdings" pitchFamily="2" charset="2"/>
              <a:buChar char="Ø"/>
            </a:pPr>
            <a:r>
              <a:rPr lang="en-US" b="1" dirty="0"/>
              <a:t>Plot the data in different periods(Daily, Weekly, Monthly and Quarterly).</a:t>
            </a:r>
          </a:p>
        </p:txBody>
      </p:sp>
      <p:sp>
        <p:nvSpPr>
          <p:cNvPr id="23" name="TextBox 22">
            <a:extLst>
              <a:ext uri="{FF2B5EF4-FFF2-40B4-BE49-F238E27FC236}">
                <a16:creationId xmlns:a16="http://schemas.microsoft.com/office/drawing/2014/main" id="{CDD987E7-D808-7B91-AD40-804062E73507}"/>
              </a:ext>
            </a:extLst>
          </p:cNvPr>
          <p:cNvSpPr txBox="1"/>
          <p:nvPr/>
        </p:nvSpPr>
        <p:spPr>
          <a:xfrm>
            <a:off x="16564" y="5524500"/>
            <a:ext cx="4326833"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daily bookings to do the analysis. </a:t>
            </a:r>
            <a:endParaRPr lang="en-US" b="1" dirty="0"/>
          </a:p>
        </p:txBody>
      </p:sp>
      <p:pic>
        <p:nvPicPr>
          <p:cNvPr id="24" name="Picture 23">
            <a:extLst>
              <a:ext uri="{FF2B5EF4-FFF2-40B4-BE49-F238E27FC236}">
                <a16:creationId xmlns:a16="http://schemas.microsoft.com/office/drawing/2014/main" id="{56BDF20D-4059-3C24-DDA2-EB7669B211FB}"/>
              </a:ext>
            </a:extLst>
          </p:cNvPr>
          <p:cNvPicPr>
            <a:picLocks noChangeAspect="1"/>
          </p:cNvPicPr>
          <p:nvPr/>
        </p:nvPicPr>
        <p:blipFill>
          <a:blip r:embed="rId8"/>
          <a:stretch>
            <a:fillRect/>
          </a:stretch>
        </p:blipFill>
        <p:spPr>
          <a:xfrm>
            <a:off x="8966825" y="4220654"/>
            <a:ext cx="8266589" cy="1143129"/>
          </a:xfrm>
          <a:prstGeom prst="rect">
            <a:avLst/>
          </a:prstGeom>
        </p:spPr>
      </p:pic>
      <p:sp>
        <p:nvSpPr>
          <p:cNvPr id="25" name="TextBox 24">
            <a:extLst>
              <a:ext uri="{FF2B5EF4-FFF2-40B4-BE49-F238E27FC236}">
                <a16:creationId xmlns:a16="http://schemas.microsoft.com/office/drawing/2014/main" id="{CC5FDF3D-2493-3CDF-17CE-09BF10452687}"/>
              </a:ext>
            </a:extLst>
          </p:cNvPr>
          <p:cNvSpPr txBox="1"/>
          <p:nvPr/>
        </p:nvSpPr>
        <p:spPr>
          <a:xfrm>
            <a:off x="403179" y="62865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sp>
        <p:nvSpPr>
          <p:cNvPr id="26" name="TextBox 25">
            <a:extLst>
              <a:ext uri="{FF2B5EF4-FFF2-40B4-BE49-F238E27FC236}">
                <a16:creationId xmlns:a16="http://schemas.microsoft.com/office/drawing/2014/main" id="{858A48D2-65D6-532B-32B8-FD91B4FF183E}"/>
              </a:ext>
            </a:extLst>
          </p:cNvPr>
          <p:cNvSpPr txBox="1"/>
          <p:nvPr/>
        </p:nvSpPr>
        <p:spPr>
          <a:xfrm>
            <a:off x="403179" y="825402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48F4C5A9-26A4-B4FF-3D25-42D333E7CA9D}"/>
              </a:ext>
            </a:extLst>
          </p:cNvPr>
          <p:cNvSpPr txBox="1"/>
          <p:nvPr/>
        </p:nvSpPr>
        <p:spPr>
          <a:xfrm>
            <a:off x="626353"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-2.214810 </a:t>
            </a:r>
          </a:p>
          <a:p>
            <a:r>
              <a:rPr lang="en-US" sz="1400" b="0" i="0" dirty="0">
                <a:solidFill>
                  <a:srgbClr val="3B3B3B"/>
                </a:solidFill>
                <a:effectLst/>
                <a:latin typeface="Menlo" panose="020B0609030804020204" pitchFamily="49" charset="0"/>
              </a:rPr>
              <a:t>p-value:       0.200914</a:t>
            </a:r>
            <a:endParaRPr lang="en-US" sz="1400" dirty="0"/>
          </a:p>
        </p:txBody>
      </p:sp>
      <p:sp>
        <p:nvSpPr>
          <p:cNvPr id="28" name="TextBox 27">
            <a:extLst>
              <a:ext uri="{FF2B5EF4-FFF2-40B4-BE49-F238E27FC236}">
                <a16:creationId xmlns:a16="http://schemas.microsoft.com/office/drawing/2014/main" id="{D6476369-5856-A752-E7CD-67289282FA9B}"/>
              </a:ext>
            </a:extLst>
          </p:cNvPr>
          <p:cNvSpPr txBox="1"/>
          <p:nvPr/>
        </p:nvSpPr>
        <p:spPr>
          <a:xfrm>
            <a:off x="5538176"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-11.332986 p-value:       0.000000</a:t>
            </a:r>
            <a:endParaRPr lang="en-US" sz="1400" dirty="0"/>
          </a:p>
        </p:txBody>
      </p:sp>
      <p:cxnSp>
        <p:nvCxnSpPr>
          <p:cNvPr id="30" name="Straight Arrow Connector 29">
            <a:extLst>
              <a:ext uri="{FF2B5EF4-FFF2-40B4-BE49-F238E27FC236}">
                <a16:creationId xmlns:a16="http://schemas.microsoft.com/office/drawing/2014/main" id="{1AACCE8D-7497-3BBA-0CE0-1DFBEC5A208B}"/>
              </a:ext>
            </a:extLst>
          </p:cNvPr>
          <p:cNvCxnSpPr>
            <a:stCxn id="27" idx="3"/>
            <a:endCxn id="28" idx="1"/>
          </p:cNvCxnSpPr>
          <p:nvPr/>
        </p:nvCxnSpPr>
        <p:spPr>
          <a:xfrm>
            <a:off x="3581400" y="887310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167C82-A250-79D1-EEED-5129DBB204DA}"/>
              </a:ext>
            </a:extLst>
          </p:cNvPr>
          <p:cNvSpPr txBox="1"/>
          <p:nvPr/>
        </p:nvSpPr>
        <p:spPr>
          <a:xfrm>
            <a:off x="3735048" y="860604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sp>
        <p:nvSpPr>
          <p:cNvPr id="37" name="TextBox 36">
            <a:extLst>
              <a:ext uri="{FF2B5EF4-FFF2-40B4-BE49-F238E27FC236}">
                <a16:creationId xmlns:a16="http://schemas.microsoft.com/office/drawing/2014/main" id="{AF17F508-E11C-6005-1FCE-5AB41327E3EE}"/>
              </a:ext>
            </a:extLst>
          </p:cNvPr>
          <p:cNvSpPr txBox="1"/>
          <p:nvPr/>
        </p:nvSpPr>
        <p:spPr>
          <a:xfrm>
            <a:off x="8686800" y="1951645"/>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9" name="TextBox 38">
            <a:extLst>
              <a:ext uri="{FF2B5EF4-FFF2-40B4-BE49-F238E27FC236}">
                <a16:creationId xmlns:a16="http://schemas.microsoft.com/office/drawing/2014/main" id="{C20A47C9-A896-3C33-DF9E-A3462087787B}"/>
              </a:ext>
            </a:extLst>
          </p:cNvPr>
          <p:cNvSpPr txBox="1"/>
          <p:nvPr/>
        </p:nvSpPr>
        <p:spPr>
          <a:xfrm>
            <a:off x="8935132" y="2238601"/>
            <a:ext cx="9163878" cy="954107"/>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0</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insignificant.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q=0 (moving average order): </a:t>
            </a:r>
            <a:r>
              <a:rPr lang="en-US" sz="1400" dirty="0">
                <a:solidFill>
                  <a:srgbClr val="3B3B3B"/>
                </a:solidFill>
                <a:highlight>
                  <a:srgbClr val="FFFFFF"/>
                </a:highlight>
                <a:latin typeface="Menlo" panose="020B0609030804020204" pitchFamily="49" charset="0"/>
              </a:rPr>
              <a:t>autocorrelation coefficients for all lags are low and close to 0, moving average order q is probably also 0.</a:t>
            </a:r>
          </a:p>
        </p:txBody>
      </p:sp>
      <p:cxnSp>
        <p:nvCxnSpPr>
          <p:cNvPr id="41" name="Straight Arrow Connector 40">
            <a:extLst>
              <a:ext uri="{FF2B5EF4-FFF2-40B4-BE49-F238E27FC236}">
                <a16:creationId xmlns:a16="http://schemas.microsoft.com/office/drawing/2014/main" id="{A4803267-08A2-B37D-F4D5-9DFCE4F83AF5}"/>
              </a:ext>
            </a:extLst>
          </p:cNvPr>
          <p:cNvCxnSpPr>
            <a:cxnSpLocks/>
          </p:cNvCxnSpPr>
          <p:nvPr/>
        </p:nvCxnSpPr>
        <p:spPr>
          <a:xfrm flipH="1">
            <a:off x="12506614" y="5304445"/>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12F4DD-A039-966B-17EE-D0292121390C}"/>
              </a:ext>
            </a:extLst>
          </p:cNvPr>
          <p:cNvCxnSpPr>
            <a:cxnSpLocks/>
          </p:cNvCxnSpPr>
          <p:nvPr/>
        </p:nvCxnSpPr>
        <p:spPr>
          <a:xfrm>
            <a:off x="11201400" y="5761645"/>
            <a:ext cx="434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3A18F16-293C-794E-7E21-3996B81FF546}"/>
              </a:ext>
            </a:extLst>
          </p:cNvPr>
          <p:cNvCxnSpPr/>
          <p:nvPr/>
        </p:nvCxnSpPr>
        <p:spPr>
          <a:xfrm flipH="1">
            <a:off x="11201400" y="5818851"/>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CEEEA0E-049E-9E9F-5E74-C8ABDFABB91A}"/>
              </a:ext>
            </a:extLst>
          </p:cNvPr>
          <p:cNvCxnSpPr/>
          <p:nvPr/>
        </p:nvCxnSpPr>
        <p:spPr>
          <a:xfrm flipH="1">
            <a:off x="15550243" y="5767900"/>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4222A3-8E18-472A-085E-118AB2992449}"/>
              </a:ext>
            </a:extLst>
          </p:cNvPr>
          <p:cNvSpPr txBox="1"/>
          <p:nvPr/>
        </p:nvSpPr>
        <p:spPr>
          <a:xfrm>
            <a:off x="8998695" y="6295045"/>
            <a:ext cx="3802905" cy="738664"/>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model</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ARIMA</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daily_bookings_diff</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model_fit</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model</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6" name="Table 55">
            <a:extLst>
              <a:ext uri="{FF2B5EF4-FFF2-40B4-BE49-F238E27FC236}">
                <a16:creationId xmlns:a16="http://schemas.microsoft.com/office/drawing/2014/main" id="{154A9D0F-DEA2-7DDD-A5CD-BAAAD9911B18}"/>
              </a:ext>
            </a:extLst>
          </p:cNvPr>
          <p:cNvGraphicFramePr>
            <a:graphicFrameLocks noGrp="1"/>
          </p:cNvGraphicFramePr>
          <p:nvPr/>
        </p:nvGraphicFramePr>
        <p:xfrm>
          <a:off x="9102339" y="7353300"/>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-4772.657</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9547.313</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9551.969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chemeClr val="tx1"/>
                          </a:solidFill>
                          <a:effectLst/>
                          <a:latin typeface="+mn-lt"/>
                          <a:ea typeface="+mn-ea"/>
                          <a:cs typeface="+mn-cs"/>
                        </a:rPr>
                        <a:t>5.415</a:t>
                      </a:r>
                      <a:endParaRPr lang="en-US" sz="1400" dirty="0"/>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chemeClr val="tx1"/>
                          </a:solidFill>
                          <a:effectLst/>
                          <a:latin typeface="+mn-lt"/>
                          <a:ea typeface="+mn-ea"/>
                          <a:cs typeface="+mn-cs"/>
                        </a:rPr>
                        <a:t>7.358</a:t>
                      </a:r>
                      <a:endParaRPr lang="en-US" sz="1400" dirty="0"/>
                    </a:p>
                  </a:txBody>
                  <a:tcPr/>
                </a:tc>
                <a:extLst>
                  <a:ext uri="{0D108BD9-81ED-4DB2-BD59-A6C34878D82A}">
                    <a16:rowId xmlns:a16="http://schemas.microsoft.com/office/drawing/2014/main" val="507012707"/>
                  </a:ext>
                </a:extLst>
              </a:tr>
            </a:tbl>
          </a:graphicData>
        </a:graphic>
      </p:graphicFrame>
      <p:sp>
        <p:nvSpPr>
          <p:cNvPr id="58" name="TextBox 57">
            <a:extLst>
              <a:ext uri="{FF2B5EF4-FFF2-40B4-BE49-F238E27FC236}">
                <a16:creationId xmlns:a16="http://schemas.microsoft.com/office/drawing/2014/main" id="{5DF3BA08-F156-AD29-C531-130B7778EB53}"/>
              </a:ext>
            </a:extLst>
          </p:cNvPr>
          <p:cNvSpPr txBox="1"/>
          <p:nvPr/>
        </p:nvSpPr>
        <p:spPr>
          <a:xfrm>
            <a:off x="12924206" y="6268336"/>
            <a:ext cx="5592394" cy="954107"/>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sarima_model_daily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dailyly_bookings</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30</a:t>
            </a:r>
            <a:r>
              <a:rPr lang="en-US" sz="1400" b="0" dirty="0">
                <a:solidFill>
                  <a:srgbClr val="3B3B3B"/>
                </a:solidFill>
                <a:effectLst/>
                <a:highlight>
                  <a:srgbClr val="FFFFFF"/>
                </a:highlight>
                <a:latin typeface="Menlo" panose="020B0609030804020204" pitchFamily="49" charset="0"/>
              </a:rPr>
              <a:t>))</a:t>
            </a:r>
          </a:p>
          <a:p>
            <a:r>
              <a:rPr lang="en-US" sz="1400" b="0" dirty="0">
                <a:solidFill>
                  <a:srgbClr val="001080"/>
                </a:solidFill>
                <a:effectLst/>
                <a:highlight>
                  <a:srgbClr val="FFFFFF"/>
                </a:highlight>
                <a:latin typeface="Menlo" panose="020B0609030804020204" pitchFamily="49" charset="0"/>
              </a:rPr>
              <a:t>sarima_result_daily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sarima_model_daily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9" name="Table 58">
            <a:extLst>
              <a:ext uri="{FF2B5EF4-FFF2-40B4-BE49-F238E27FC236}">
                <a16:creationId xmlns:a16="http://schemas.microsoft.com/office/drawing/2014/main" id="{92CFE93D-7CEB-AD4D-F258-5EF3C79D516F}"/>
              </a:ext>
            </a:extLst>
          </p:cNvPr>
          <p:cNvGraphicFramePr>
            <a:graphicFrameLocks noGrp="1"/>
          </p:cNvGraphicFramePr>
          <p:nvPr/>
        </p:nvGraphicFramePr>
        <p:xfrm>
          <a:off x="13025072" y="7353300"/>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-766.940</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1539.881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1553.729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18079.214</a:t>
                      </a:r>
                      <a:endParaRPr lang="en-US" sz="1400" dirty="0">
                        <a:solidFill>
                          <a:srgbClr val="FF0000"/>
                        </a:solidFill>
                      </a:endParaRPr>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134.458</a:t>
                      </a:r>
                      <a:endParaRPr lang="en-US" sz="1400" dirty="0">
                        <a:solidFill>
                          <a:srgbClr val="FF0000"/>
                        </a:solidFill>
                      </a:endParaRPr>
                    </a:p>
                  </a:txBody>
                  <a:tcPr/>
                </a:tc>
                <a:extLst>
                  <a:ext uri="{0D108BD9-81ED-4DB2-BD59-A6C34878D82A}">
                    <a16:rowId xmlns:a16="http://schemas.microsoft.com/office/drawing/2014/main" val="507012707"/>
                  </a:ext>
                </a:extLst>
              </a:tr>
            </a:tbl>
          </a:graphicData>
        </a:graphic>
      </p:graphicFrame>
      <p:sp>
        <p:nvSpPr>
          <p:cNvPr id="60" name="TextBox 59">
            <a:extLst>
              <a:ext uri="{FF2B5EF4-FFF2-40B4-BE49-F238E27FC236}">
                <a16:creationId xmlns:a16="http://schemas.microsoft.com/office/drawing/2014/main" id="{303B38B1-2027-320C-510A-C27529D19337}"/>
              </a:ext>
            </a:extLst>
          </p:cNvPr>
          <p:cNvSpPr txBox="1"/>
          <p:nvPr/>
        </p:nvSpPr>
        <p:spPr>
          <a:xfrm>
            <a:off x="11262207" y="5335791"/>
            <a:ext cx="814069" cy="307777"/>
          </a:xfrm>
          <a:prstGeom prst="rect">
            <a:avLst/>
          </a:prstGeom>
          <a:noFill/>
        </p:spPr>
        <p:txBody>
          <a:bodyPr wrap="square" rtlCol="0">
            <a:spAutoFit/>
          </a:bodyPr>
          <a:lstStyle/>
          <a:p>
            <a:r>
              <a:rPr lang="en-US" sz="1400" dirty="0"/>
              <a:t>(6.1.1)</a:t>
            </a:r>
          </a:p>
        </p:txBody>
      </p:sp>
      <p:sp>
        <p:nvSpPr>
          <p:cNvPr id="61" name="TextBox 60">
            <a:extLst>
              <a:ext uri="{FF2B5EF4-FFF2-40B4-BE49-F238E27FC236}">
                <a16:creationId xmlns:a16="http://schemas.microsoft.com/office/drawing/2014/main" id="{911FC7CD-C71E-BB49-913D-D33525426959}"/>
              </a:ext>
            </a:extLst>
          </p:cNvPr>
          <p:cNvSpPr txBox="1"/>
          <p:nvPr/>
        </p:nvSpPr>
        <p:spPr>
          <a:xfrm>
            <a:off x="12211003" y="5337151"/>
            <a:ext cx="814069" cy="307777"/>
          </a:xfrm>
          <a:prstGeom prst="rect">
            <a:avLst/>
          </a:prstGeom>
          <a:noFill/>
        </p:spPr>
        <p:txBody>
          <a:bodyPr wrap="square" rtlCol="0">
            <a:spAutoFit/>
          </a:bodyPr>
          <a:lstStyle/>
          <a:p>
            <a:r>
              <a:rPr lang="en-US" sz="1400" dirty="0"/>
              <a:t>(1.1.1)</a:t>
            </a:r>
          </a:p>
        </p:txBody>
      </p:sp>
      <p:sp>
        <p:nvSpPr>
          <p:cNvPr id="62" name="TextBox 61">
            <a:extLst>
              <a:ext uri="{FF2B5EF4-FFF2-40B4-BE49-F238E27FC236}">
                <a16:creationId xmlns:a16="http://schemas.microsoft.com/office/drawing/2014/main" id="{33B5ACB0-0320-0283-6D9F-C8ACE4C0755B}"/>
              </a:ext>
            </a:extLst>
          </p:cNvPr>
          <p:cNvSpPr txBox="1"/>
          <p:nvPr/>
        </p:nvSpPr>
        <p:spPr>
          <a:xfrm>
            <a:off x="13135314" y="5331310"/>
            <a:ext cx="814069" cy="307777"/>
          </a:xfrm>
          <a:prstGeom prst="rect">
            <a:avLst/>
          </a:prstGeom>
          <a:noFill/>
        </p:spPr>
        <p:txBody>
          <a:bodyPr wrap="square" rtlCol="0">
            <a:spAutoFit/>
          </a:bodyPr>
          <a:lstStyle/>
          <a:p>
            <a:r>
              <a:rPr lang="en-US" sz="1400" b="1" dirty="0"/>
              <a:t>(0.1.0)</a:t>
            </a:r>
          </a:p>
        </p:txBody>
      </p:sp>
      <p:sp>
        <p:nvSpPr>
          <p:cNvPr id="8" name="TextBox 7">
            <a:extLst>
              <a:ext uri="{FF2B5EF4-FFF2-40B4-BE49-F238E27FC236}">
                <a16:creationId xmlns:a16="http://schemas.microsoft.com/office/drawing/2014/main" id="{1CAC2CC4-9E49-844D-BEE1-CBC5DE5DAFFC}"/>
              </a:ext>
            </a:extLst>
          </p:cNvPr>
          <p:cNvSpPr txBox="1"/>
          <p:nvPr/>
        </p:nvSpPr>
        <p:spPr>
          <a:xfrm>
            <a:off x="403179" y="5978723"/>
            <a:ext cx="2721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Remove 5 outliers</a:t>
            </a:r>
          </a:p>
        </p:txBody>
      </p:sp>
      <p:sp>
        <p:nvSpPr>
          <p:cNvPr id="17" name="TextBox 16">
            <a:extLst>
              <a:ext uri="{FF2B5EF4-FFF2-40B4-BE49-F238E27FC236}">
                <a16:creationId xmlns:a16="http://schemas.microsoft.com/office/drawing/2014/main" id="{2C1EB83F-67C4-0473-6149-371F771C4DEC}"/>
              </a:ext>
            </a:extLst>
          </p:cNvPr>
          <p:cNvSpPr txBox="1"/>
          <p:nvPr/>
        </p:nvSpPr>
        <p:spPr>
          <a:xfrm>
            <a:off x="8991600" y="1367146"/>
            <a:ext cx="12148528" cy="523220"/>
          </a:xfrm>
          <a:prstGeom prst="rect">
            <a:avLst/>
          </a:prstGeom>
          <a:noFill/>
        </p:spPr>
        <p:txBody>
          <a:bodyPr wrap="square">
            <a:spAutoFit/>
          </a:bodyPr>
          <a:lstStyle/>
          <a:p>
            <a:r>
              <a:rPr lang="en-US" sz="1400" b="0" i="0" dirty="0">
                <a:solidFill>
                  <a:srgbClr val="3B3B3B"/>
                </a:solidFill>
                <a:effectLst/>
                <a:latin typeface="Menlo" panose="020B0609030804020204" pitchFamily="49" charset="0"/>
              </a:rPr>
              <a:t>Critical Values:</a:t>
            </a:r>
            <a:r>
              <a:rPr lang="zh-CN" altLang="en-US" sz="1400" b="0" i="0" dirty="0">
                <a:solidFill>
                  <a:srgbClr val="3B3B3B"/>
                </a:solidFill>
                <a:effectLst/>
                <a:latin typeface="Menlo" panose="020B0609030804020204" pitchFamily="49" charset="0"/>
              </a:rPr>
              <a:t> </a:t>
            </a:r>
            <a:r>
              <a:rPr lang="en-US" sz="1400" b="0" i="0" dirty="0">
                <a:solidFill>
                  <a:srgbClr val="3B3B3B"/>
                </a:solidFill>
                <a:effectLst/>
                <a:latin typeface="Menlo" panose="020B0609030804020204" pitchFamily="49" charset="0"/>
              </a:rPr>
              <a:t>1%: -3.439 5%: -2.865 10%: -2.569 </a:t>
            </a:r>
          </a:p>
          <a:p>
            <a:r>
              <a:rPr lang="en-US" sz="1400" b="0" i="0" dirty="0">
                <a:solidFill>
                  <a:srgbClr val="3B3B3B"/>
                </a:solidFill>
                <a:effectLst/>
                <a:latin typeface="Menlo" panose="020B0609030804020204" pitchFamily="49" charset="0"/>
              </a:rPr>
              <a:t>Reject the null hypothesis (H0), the data does not have a unit root and is stationary.</a:t>
            </a:r>
            <a:endParaRPr lang="en-US" sz="14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4">
            <a:extLst>
              <a:ext uri="{FF2B5EF4-FFF2-40B4-BE49-F238E27FC236}">
                <a16:creationId xmlns:a16="http://schemas.microsoft.com/office/drawing/2014/main" id="{9A0B3C2F-784C-B868-A3BA-0CCFA0D1A4CE}"/>
              </a:ext>
            </a:extLst>
          </p:cNvPr>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4" name="TextBox 13">
            <a:extLst>
              <a:ext uri="{FF2B5EF4-FFF2-40B4-BE49-F238E27FC236}">
                <a16:creationId xmlns:a16="http://schemas.microsoft.com/office/drawing/2014/main" id="{6F8E5DB6-2EBE-205F-25F5-EB72CC07C8A0}"/>
              </a:ext>
            </a:extLst>
          </p:cNvPr>
          <p:cNvSpPr txBox="1"/>
          <p:nvPr/>
        </p:nvSpPr>
        <p:spPr>
          <a:xfrm>
            <a:off x="-5444" y="3059518"/>
            <a:ext cx="8037990"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monthly bookings to do the analysis. </a:t>
            </a:r>
            <a:endParaRPr lang="en-US" b="1" dirty="0"/>
          </a:p>
        </p:txBody>
      </p:sp>
      <p:sp>
        <p:nvSpPr>
          <p:cNvPr id="16" name="TextBox 15">
            <a:extLst>
              <a:ext uri="{FF2B5EF4-FFF2-40B4-BE49-F238E27FC236}">
                <a16:creationId xmlns:a16="http://schemas.microsoft.com/office/drawing/2014/main" id="{DFCE4E78-67D1-B43B-1FED-113B0A6D9C8A}"/>
              </a:ext>
            </a:extLst>
          </p:cNvPr>
          <p:cNvSpPr txBox="1"/>
          <p:nvPr/>
        </p:nvSpPr>
        <p:spPr>
          <a:xfrm>
            <a:off x="489360" y="1672257"/>
            <a:ext cx="9150626" cy="307777"/>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monthly_bookings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daily_bookings</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'M'</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sum</a:t>
            </a:r>
            <a:r>
              <a:rPr lang="en-US" sz="1400" b="0" dirty="0">
                <a:solidFill>
                  <a:srgbClr val="3B3B3B"/>
                </a:solidFill>
                <a:effectLst/>
                <a:highlight>
                  <a:srgbClr val="FFFFFF"/>
                </a:highlight>
                <a:latin typeface="Menlo" panose="020B0609030804020204" pitchFamily="49" charset="0"/>
              </a:rPr>
              <a:t>()</a:t>
            </a:r>
          </a:p>
        </p:txBody>
      </p:sp>
      <p:pic>
        <p:nvPicPr>
          <p:cNvPr id="18" name="Picture 17">
            <a:extLst>
              <a:ext uri="{FF2B5EF4-FFF2-40B4-BE49-F238E27FC236}">
                <a16:creationId xmlns:a16="http://schemas.microsoft.com/office/drawing/2014/main" id="{699098E0-3D0C-4766-5517-748F35A607C8}"/>
              </a:ext>
            </a:extLst>
          </p:cNvPr>
          <p:cNvPicPr>
            <a:picLocks noChangeAspect="1"/>
          </p:cNvPicPr>
          <p:nvPr/>
        </p:nvPicPr>
        <p:blipFill>
          <a:blip r:embed="rId4"/>
          <a:stretch>
            <a:fillRect/>
          </a:stretch>
        </p:blipFill>
        <p:spPr>
          <a:xfrm>
            <a:off x="6210556" y="1702642"/>
            <a:ext cx="2527300" cy="1727200"/>
          </a:xfrm>
          <a:prstGeom prst="rect">
            <a:avLst/>
          </a:prstGeom>
        </p:spPr>
      </p:pic>
      <p:sp>
        <p:nvSpPr>
          <p:cNvPr id="19" name="TextBox 18">
            <a:extLst>
              <a:ext uri="{FF2B5EF4-FFF2-40B4-BE49-F238E27FC236}">
                <a16:creationId xmlns:a16="http://schemas.microsoft.com/office/drawing/2014/main" id="{01C35877-7B7A-5C9F-EA0B-22098CCC4BAD}"/>
              </a:ext>
            </a:extLst>
          </p:cNvPr>
          <p:cNvSpPr txBox="1"/>
          <p:nvPr/>
        </p:nvSpPr>
        <p:spPr>
          <a:xfrm>
            <a:off x="-5444" y="1304847"/>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0" name="TextBox 19">
            <a:extLst>
              <a:ext uri="{FF2B5EF4-FFF2-40B4-BE49-F238E27FC236}">
                <a16:creationId xmlns:a16="http://schemas.microsoft.com/office/drawing/2014/main" id="{59C434CA-20E3-41A5-EA07-506C91B16B6F}"/>
              </a:ext>
            </a:extLst>
          </p:cNvPr>
          <p:cNvSpPr txBox="1"/>
          <p:nvPr/>
        </p:nvSpPr>
        <p:spPr>
          <a:xfrm>
            <a:off x="376676" y="33147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sz="1400" dirty="0">
                <a:highlight>
                  <a:srgbClr val="FFFFFF"/>
                </a:highlight>
                <a:latin typeface="Menlo" panose="020B0609030804020204" pitchFamily="49" charset="0"/>
              </a:rPr>
              <a:t>Light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pic>
        <p:nvPicPr>
          <p:cNvPr id="21" name="Picture 20">
            <a:extLst>
              <a:ext uri="{FF2B5EF4-FFF2-40B4-BE49-F238E27FC236}">
                <a16:creationId xmlns:a16="http://schemas.microsoft.com/office/drawing/2014/main" id="{7AE8CB84-9CFF-51D2-9809-81364FB41383}"/>
              </a:ext>
            </a:extLst>
          </p:cNvPr>
          <p:cNvPicPr>
            <a:picLocks noChangeAspect="1"/>
          </p:cNvPicPr>
          <p:nvPr/>
        </p:nvPicPr>
        <p:blipFill>
          <a:blip r:embed="rId5"/>
          <a:stretch>
            <a:fillRect/>
          </a:stretch>
        </p:blipFill>
        <p:spPr>
          <a:xfrm>
            <a:off x="623770" y="4391174"/>
            <a:ext cx="7772400" cy="822414"/>
          </a:xfrm>
          <a:prstGeom prst="rect">
            <a:avLst/>
          </a:prstGeom>
        </p:spPr>
      </p:pic>
      <p:sp>
        <p:nvSpPr>
          <p:cNvPr id="26" name="TextBox 25">
            <a:extLst>
              <a:ext uri="{FF2B5EF4-FFF2-40B4-BE49-F238E27FC236}">
                <a16:creationId xmlns:a16="http://schemas.microsoft.com/office/drawing/2014/main" id="{A2CADD4C-1CA5-06E8-4D14-F4FE2B7B70B8}"/>
              </a:ext>
            </a:extLst>
          </p:cNvPr>
          <p:cNvSpPr txBox="1"/>
          <p:nvPr/>
        </p:nvSpPr>
        <p:spPr>
          <a:xfrm>
            <a:off x="403180" y="514350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B56214DB-2908-60E9-9EF9-55C8B6DA2D7E}"/>
              </a:ext>
            </a:extLst>
          </p:cNvPr>
          <p:cNvSpPr txBox="1"/>
          <p:nvPr/>
        </p:nvSpPr>
        <p:spPr>
          <a:xfrm>
            <a:off x="626354"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-2.653733</a:t>
            </a:r>
          </a:p>
          <a:p>
            <a:r>
              <a:rPr lang="en-US" sz="1400" b="0" i="0" dirty="0">
                <a:solidFill>
                  <a:srgbClr val="3B3B3B"/>
                </a:solidFill>
                <a:effectLst/>
                <a:latin typeface="Menlo" panose="020B0609030804020204" pitchFamily="49" charset="0"/>
              </a:rPr>
              <a:t>p-value:       0.082392</a:t>
            </a:r>
            <a:endParaRPr lang="en-US" sz="1400" dirty="0"/>
          </a:p>
        </p:txBody>
      </p:sp>
      <p:sp>
        <p:nvSpPr>
          <p:cNvPr id="28" name="TextBox 27">
            <a:extLst>
              <a:ext uri="{FF2B5EF4-FFF2-40B4-BE49-F238E27FC236}">
                <a16:creationId xmlns:a16="http://schemas.microsoft.com/office/drawing/2014/main" id="{8B9400C4-0DFF-C91E-65D6-4667BC128E2D}"/>
              </a:ext>
            </a:extLst>
          </p:cNvPr>
          <p:cNvSpPr txBox="1"/>
          <p:nvPr/>
        </p:nvSpPr>
        <p:spPr>
          <a:xfrm>
            <a:off x="5538177"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-3.298767</a:t>
            </a:r>
          </a:p>
          <a:p>
            <a:r>
              <a:rPr lang="en-US" sz="1400" b="0" i="0" dirty="0">
                <a:solidFill>
                  <a:srgbClr val="3B3B3B"/>
                </a:solidFill>
                <a:effectLst/>
                <a:latin typeface="Menlo" panose="020B0609030804020204" pitchFamily="49" charset="0"/>
              </a:rPr>
              <a:t>p-value:       0.014934</a:t>
            </a:r>
            <a:endParaRPr lang="en-US" sz="1400" dirty="0"/>
          </a:p>
        </p:txBody>
      </p:sp>
      <p:cxnSp>
        <p:nvCxnSpPr>
          <p:cNvPr id="29" name="Straight Arrow Connector 28">
            <a:extLst>
              <a:ext uri="{FF2B5EF4-FFF2-40B4-BE49-F238E27FC236}">
                <a16:creationId xmlns:a16="http://schemas.microsoft.com/office/drawing/2014/main" id="{3177D809-05C8-ED97-B3AD-47083ABD3A21}"/>
              </a:ext>
            </a:extLst>
          </p:cNvPr>
          <p:cNvCxnSpPr>
            <a:stCxn id="27" idx="3"/>
            <a:endCxn id="28" idx="1"/>
          </p:cNvCxnSpPr>
          <p:nvPr/>
        </p:nvCxnSpPr>
        <p:spPr>
          <a:xfrm>
            <a:off x="3581401" y="576258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344EB6-96FF-F641-C30B-8A53DFF139B4}"/>
              </a:ext>
            </a:extLst>
          </p:cNvPr>
          <p:cNvSpPr txBox="1"/>
          <p:nvPr/>
        </p:nvSpPr>
        <p:spPr>
          <a:xfrm>
            <a:off x="3735049" y="549552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pic>
        <p:nvPicPr>
          <p:cNvPr id="31" name="Picture 30">
            <a:extLst>
              <a:ext uri="{FF2B5EF4-FFF2-40B4-BE49-F238E27FC236}">
                <a16:creationId xmlns:a16="http://schemas.microsoft.com/office/drawing/2014/main" id="{DC868148-A933-5A7B-9A68-AC8F14CAAA63}"/>
              </a:ext>
            </a:extLst>
          </p:cNvPr>
          <p:cNvPicPr>
            <a:picLocks noChangeAspect="1"/>
          </p:cNvPicPr>
          <p:nvPr/>
        </p:nvPicPr>
        <p:blipFill>
          <a:blip r:embed="rId6"/>
          <a:stretch>
            <a:fillRect/>
          </a:stretch>
        </p:blipFill>
        <p:spPr>
          <a:xfrm>
            <a:off x="304801" y="7277100"/>
            <a:ext cx="7010400" cy="969419"/>
          </a:xfrm>
          <a:prstGeom prst="rect">
            <a:avLst/>
          </a:prstGeom>
        </p:spPr>
      </p:pic>
      <p:sp>
        <p:nvSpPr>
          <p:cNvPr id="32" name="TextBox 31">
            <a:extLst>
              <a:ext uri="{FF2B5EF4-FFF2-40B4-BE49-F238E27FC236}">
                <a16:creationId xmlns:a16="http://schemas.microsoft.com/office/drawing/2014/main" id="{CFF22733-E931-81EF-8E02-16E109600A54}"/>
              </a:ext>
            </a:extLst>
          </p:cNvPr>
          <p:cNvSpPr txBox="1"/>
          <p:nvPr/>
        </p:nvSpPr>
        <p:spPr>
          <a:xfrm>
            <a:off x="403180" y="6057900"/>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3" name="TextBox 32">
            <a:extLst>
              <a:ext uri="{FF2B5EF4-FFF2-40B4-BE49-F238E27FC236}">
                <a16:creationId xmlns:a16="http://schemas.microsoft.com/office/drawing/2014/main" id="{6F781E23-8246-2497-E179-9E9CA0ED0DFA}"/>
              </a:ext>
            </a:extLst>
          </p:cNvPr>
          <p:cNvSpPr txBox="1"/>
          <p:nvPr/>
        </p:nvSpPr>
        <p:spPr>
          <a:xfrm>
            <a:off x="376676" y="6384477"/>
            <a:ext cx="8754072" cy="738664"/>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(moving average order): </a:t>
            </a:r>
            <a:r>
              <a:rPr lang="en-US" sz="1400" dirty="0">
                <a:solidFill>
                  <a:srgbClr val="3B3B3B"/>
                </a:solidFill>
                <a:highlight>
                  <a:srgbClr val="FFFFFF"/>
                </a:highlight>
                <a:latin typeface="Menlo" panose="020B0609030804020204" pitchFamily="49" charset="0"/>
              </a:rPr>
              <a:t>First lag is significant.</a:t>
            </a:r>
          </a:p>
        </p:txBody>
      </p:sp>
      <p:pic>
        <p:nvPicPr>
          <p:cNvPr id="34" name="Picture 33">
            <a:extLst>
              <a:ext uri="{FF2B5EF4-FFF2-40B4-BE49-F238E27FC236}">
                <a16:creationId xmlns:a16="http://schemas.microsoft.com/office/drawing/2014/main" id="{4DD4C708-CE2C-239D-A79C-FD86BDFFD038}"/>
              </a:ext>
            </a:extLst>
          </p:cNvPr>
          <p:cNvPicPr>
            <a:picLocks noChangeAspect="1"/>
          </p:cNvPicPr>
          <p:nvPr/>
        </p:nvPicPr>
        <p:blipFill>
          <a:blip r:embed="rId7"/>
          <a:stretch>
            <a:fillRect/>
          </a:stretch>
        </p:blipFill>
        <p:spPr>
          <a:xfrm>
            <a:off x="304801" y="8288881"/>
            <a:ext cx="7010400" cy="969419"/>
          </a:xfrm>
          <a:prstGeom prst="rect">
            <a:avLst/>
          </a:prstGeom>
        </p:spPr>
      </p:pic>
      <p:sp>
        <p:nvSpPr>
          <p:cNvPr id="36" name="TextBox 35">
            <a:extLst>
              <a:ext uri="{FF2B5EF4-FFF2-40B4-BE49-F238E27FC236}">
                <a16:creationId xmlns:a16="http://schemas.microsoft.com/office/drawing/2014/main" id="{95B91EB0-5AD7-60E3-27A2-023A4FBDF4D8}"/>
              </a:ext>
            </a:extLst>
          </p:cNvPr>
          <p:cNvSpPr txBox="1"/>
          <p:nvPr/>
        </p:nvSpPr>
        <p:spPr>
          <a:xfrm>
            <a:off x="9130748" y="1351795"/>
            <a:ext cx="7709452" cy="738664"/>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sarima_model_monthly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monthly_bookings_log</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12</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month_results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sarima_model_monthly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37" name="Table 36">
            <a:extLst>
              <a:ext uri="{FF2B5EF4-FFF2-40B4-BE49-F238E27FC236}">
                <a16:creationId xmlns:a16="http://schemas.microsoft.com/office/drawing/2014/main" id="{06D24558-EF43-2D4D-8403-3F4934BA743D}"/>
              </a:ext>
            </a:extLst>
          </p:cNvPr>
          <p:cNvGraphicFramePr>
            <a:graphicFrameLocks noGrp="1"/>
          </p:cNvGraphicFramePr>
          <p:nvPr/>
        </p:nvGraphicFramePr>
        <p:xfrm>
          <a:off x="9176987" y="2155885"/>
          <a:ext cx="4953148" cy="1524000"/>
        </p:xfrm>
        <a:graphic>
          <a:graphicData uri="http://schemas.openxmlformats.org/drawingml/2006/table">
            <a:tbl>
              <a:tblPr firstRow="1" bandRow="1">
                <a:tableStyleId>{5940675A-B579-460E-94D1-54222C63F5DA}</a:tableStyleId>
              </a:tblPr>
              <a:tblGrid>
                <a:gridCol w="1238287">
                  <a:extLst>
                    <a:ext uri="{9D8B030D-6E8A-4147-A177-3AD203B41FA5}">
                      <a16:colId xmlns:a16="http://schemas.microsoft.com/office/drawing/2014/main" val="2426945978"/>
                    </a:ext>
                  </a:extLst>
                </a:gridCol>
                <a:gridCol w="1333507">
                  <a:extLst>
                    <a:ext uri="{9D8B030D-6E8A-4147-A177-3AD203B41FA5}">
                      <a16:colId xmlns:a16="http://schemas.microsoft.com/office/drawing/2014/main" val="1570016045"/>
                    </a:ext>
                  </a:extLst>
                </a:gridCol>
                <a:gridCol w="1371600">
                  <a:extLst>
                    <a:ext uri="{9D8B030D-6E8A-4147-A177-3AD203B41FA5}">
                      <a16:colId xmlns:a16="http://schemas.microsoft.com/office/drawing/2014/main" val="1392147841"/>
                    </a:ext>
                  </a:extLst>
                </a:gridCol>
                <a:gridCol w="1009754">
                  <a:extLst>
                    <a:ext uri="{9D8B030D-6E8A-4147-A177-3AD203B41FA5}">
                      <a16:colId xmlns:a16="http://schemas.microsoft.com/office/drawing/2014/main" val="1206715036"/>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chemeClr val="tx1"/>
                          </a:solidFill>
                          <a:effectLst/>
                          <a:latin typeface="+mn-lt"/>
                          <a:ea typeface="+mn-ea"/>
                          <a:cs typeface="+mn-cs"/>
                        </a:rPr>
                        <a:t>10.312</a:t>
                      </a:r>
                      <a:endParaRPr lang="en-US" sz="1400" dirty="0"/>
                    </a:p>
                  </a:txBody>
                  <a:tcPr/>
                </a:tc>
                <a:tc>
                  <a:txBody>
                    <a:bodyPr/>
                    <a:lstStyle/>
                    <a:p>
                      <a:r>
                        <a:rPr lang="en-US" sz="1400" b="0" i="0" kern="1200" dirty="0">
                          <a:solidFill>
                            <a:schemeClr val="tx1"/>
                          </a:solidFill>
                          <a:effectLst/>
                          <a:latin typeface="+mn-lt"/>
                          <a:ea typeface="+mn-ea"/>
                          <a:cs typeface="+mn-cs"/>
                        </a:rPr>
                        <a:t>ma.L1</a:t>
                      </a:r>
                      <a:endParaRPr lang="en-US" sz="1400" dirty="0"/>
                    </a:p>
                  </a:txBody>
                  <a:tcPr/>
                </a:tc>
                <a:tc>
                  <a:txBody>
                    <a:bodyPr/>
                    <a:lstStyle/>
                    <a:p>
                      <a:r>
                        <a:rPr lang="en-US" altLang="zh-CN" sz="1400" b="0" i="0" kern="1200" dirty="0">
                          <a:solidFill>
                            <a:srgbClr val="FF0000"/>
                          </a:solidFill>
                          <a:effectLst/>
                          <a:latin typeface="+mn-lt"/>
                          <a:ea typeface="+mn-ea"/>
                          <a:cs typeface="+mn-cs"/>
                        </a:rPr>
                        <a:t>0.882</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chemeClr val="tx1"/>
                          </a:solidFill>
                          <a:effectLst/>
                          <a:latin typeface="+mn-lt"/>
                          <a:ea typeface="+mn-ea"/>
                          <a:cs typeface="+mn-cs"/>
                        </a:rPr>
                        <a:t>-10.623</a:t>
                      </a:r>
                      <a:endParaRPr lang="en-US" sz="1400" dirty="0"/>
                    </a:p>
                  </a:txBody>
                  <a:tcPr/>
                </a:tc>
                <a:tc>
                  <a:txBody>
                    <a:bodyPr/>
                    <a:lstStyle/>
                    <a:p>
                      <a:r>
                        <a:rPr lang="en-US" sz="1400" b="0" i="0" kern="1200" dirty="0">
                          <a:solidFill>
                            <a:schemeClr val="tx1"/>
                          </a:solidFill>
                          <a:effectLst/>
                          <a:latin typeface="+mn-lt"/>
                          <a:ea typeface="+mn-ea"/>
                          <a:cs typeface="+mn-cs"/>
                        </a:rPr>
                        <a:t>ar.S.L12</a:t>
                      </a:r>
                      <a:endParaRPr lang="en-US" sz="1400" dirty="0"/>
                    </a:p>
                  </a:txBody>
                  <a:tcPr/>
                </a:tc>
                <a:tc>
                  <a:txBody>
                    <a:bodyPr/>
                    <a:lstStyle/>
                    <a:p>
                      <a:r>
                        <a:rPr lang="en-US" altLang="zh-CN" sz="1400" b="0" i="0" kern="1200" dirty="0">
                          <a:solidFill>
                            <a:srgbClr val="FF0000"/>
                          </a:solidFill>
                          <a:effectLst/>
                          <a:latin typeface="+mn-lt"/>
                          <a:ea typeface="+mn-ea"/>
                          <a:cs typeface="+mn-cs"/>
                        </a:rPr>
                        <a:t>0.971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chemeClr val="tx1"/>
                          </a:solidFill>
                          <a:effectLst/>
                          <a:latin typeface="+mn-lt"/>
                          <a:ea typeface="+mn-ea"/>
                          <a:cs typeface="+mn-cs"/>
                        </a:rPr>
                        <a:t>-7.799</a:t>
                      </a:r>
                      <a:endParaRPr lang="en-US" sz="1400" dirty="0"/>
                    </a:p>
                  </a:txBody>
                  <a:tcPr/>
                </a:tc>
                <a:tc>
                  <a:txBody>
                    <a:bodyPr/>
                    <a:lstStyle/>
                    <a:p>
                      <a:r>
                        <a:rPr lang="en-US" sz="1400" b="0" i="0" kern="1200" dirty="0">
                          <a:solidFill>
                            <a:schemeClr val="tx1"/>
                          </a:solidFill>
                          <a:effectLst/>
                          <a:latin typeface="+mn-lt"/>
                          <a:ea typeface="+mn-ea"/>
                          <a:cs typeface="+mn-cs"/>
                        </a:rPr>
                        <a:t>ma.S.L12</a:t>
                      </a:r>
                      <a:endParaRPr lang="en-US" sz="1400" dirty="0"/>
                    </a:p>
                  </a:txBody>
                  <a:tcPr/>
                </a:tc>
                <a:tc>
                  <a:txBody>
                    <a:bodyPr/>
                    <a:lstStyle/>
                    <a:p>
                      <a:r>
                        <a:rPr lang="en-US" sz="1400" b="0" i="0" kern="1200" dirty="0">
                          <a:solidFill>
                            <a:srgbClr val="FF0000"/>
                          </a:solidFill>
                          <a:effectLst/>
                          <a:latin typeface="+mn-lt"/>
                          <a:ea typeface="+mn-ea"/>
                          <a:cs typeface="+mn-cs"/>
                        </a:rPr>
                        <a:t>0.745</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1312665.261</a:t>
                      </a:r>
                      <a:endParaRPr lang="en-US" sz="1400" dirty="0">
                        <a:solidFill>
                          <a:srgbClr val="FF0000"/>
                        </a:solidFill>
                      </a:endParaRPr>
                    </a:p>
                  </a:txBody>
                  <a:tcPr/>
                </a:tc>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rgbClr val="FF0000"/>
                          </a:solidFill>
                          <a:effectLst/>
                          <a:latin typeface="+mn-lt"/>
                          <a:ea typeface="+mn-ea"/>
                          <a:cs typeface="+mn-cs"/>
                        </a:rPr>
                        <a:t>0.</a:t>
                      </a:r>
                      <a:r>
                        <a:rPr lang="en-US" altLang="zh-CN" sz="1400" b="0" i="0" kern="1200" dirty="0">
                          <a:solidFill>
                            <a:srgbClr val="FF0000"/>
                          </a:solidFill>
                          <a:effectLst/>
                          <a:latin typeface="+mn-lt"/>
                          <a:ea typeface="+mn-ea"/>
                          <a:cs typeface="+mn-cs"/>
                        </a:rPr>
                        <a:t>970</a:t>
                      </a:r>
                      <a:endParaRPr lang="en-US" sz="1400" dirty="0">
                        <a:solidFill>
                          <a:srgbClr val="FF0000"/>
                        </a:solidFill>
                      </a:endParaRPr>
                    </a:p>
                  </a:txBody>
                  <a:tcPr/>
                </a:tc>
                <a:extLst>
                  <a:ext uri="{0D108BD9-81ED-4DB2-BD59-A6C34878D82A}">
                    <a16:rowId xmlns:a16="http://schemas.microsoft.com/office/drawing/2014/main" val="1414680591"/>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1145.716</a:t>
                      </a:r>
                      <a:endParaRPr lang="en-US" sz="1400" dirty="0">
                        <a:solidFill>
                          <a:srgbClr val="FF0000"/>
                        </a:solidFill>
                      </a:endParaRP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79245997"/>
                  </a:ext>
                </a:extLst>
              </a:tr>
            </a:tbl>
          </a:graphicData>
        </a:graphic>
      </p:graphicFrame>
      <p:sp>
        <p:nvSpPr>
          <p:cNvPr id="40" name="TextBox 39">
            <a:extLst>
              <a:ext uri="{FF2B5EF4-FFF2-40B4-BE49-F238E27FC236}">
                <a16:creationId xmlns:a16="http://schemas.microsoft.com/office/drawing/2014/main" id="{C2E5DAB9-6673-4B16-3DFC-8CAAC9CAACF8}"/>
              </a:ext>
            </a:extLst>
          </p:cNvPr>
          <p:cNvSpPr txBox="1"/>
          <p:nvPr/>
        </p:nvSpPr>
        <p:spPr>
          <a:xfrm>
            <a:off x="10572780" y="3964597"/>
            <a:ext cx="2133600" cy="307777"/>
          </a:xfrm>
          <a:prstGeom prst="rect">
            <a:avLst/>
          </a:prstGeom>
          <a:noFill/>
        </p:spPr>
        <p:txBody>
          <a:bodyPr wrap="square" rtlCol="0">
            <a:spAutoFit/>
          </a:bodyPr>
          <a:lstStyle/>
          <a:p>
            <a:r>
              <a:rPr lang="en-US" sz="1400" dirty="0"/>
              <a:t>In-sample Forecast</a:t>
            </a:r>
          </a:p>
        </p:txBody>
      </p:sp>
      <p:sp>
        <p:nvSpPr>
          <p:cNvPr id="41" name="TextBox 40">
            <a:extLst>
              <a:ext uri="{FF2B5EF4-FFF2-40B4-BE49-F238E27FC236}">
                <a16:creationId xmlns:a16="http://schemas.microsoft.com/office/drawing/2014/main" id="{D67A6660-CC15-CA53-3822-328A43051AB8}"/>
              </a:ext>
            </a:extLst>
          </p:cNvPr>
          <p:cNvSpPr txBox="1"/>
          <p:nvPr/>
        </p:nvSpPr>
        <p:spPr>
          <a:xfrm>
            <a:off x="14908160" y="3957610"/>
            <a:ext cx="2133600" cy="307777"/>
          </a:xfrm>
          <a:prstGeom prst="rect">
            <a:avLst/>
          </a:prstGeom>
          <a:noFill/>
        </p:spPr>
        <p:txBody>
          <a:bodyPr wrap="square" rtlCol="0">
            <a:spAutoFit/>
          </a:bodyPr>
          <a:lstStyle/>
          <a:p>
            <a:r>
              <a:rPr lang="en-US" sz="1400" dirty="0"/>
              <a:t>Out-sample Forecast</a:t>
            </a:r>
          </a:p>
        </p:txBody>
      </p:sp>
      <p:pic>
        <p:nvPicPr>
          <p:cNvPr id="9" name="Picture 8">
            <a:extLst>
              <a:ext uri="{FF2B5EF4-FFF2-40B4-BE49-F238E27FC236}">
                <a16:creationId xmlns:a16="http://schemas.microsoft.com/office/drawing/2014/main" id="{92DDAC54-3742-7D96-D133-8A703D63FE3F}"/>
              </a:ext>
            </a:extLst>
          </p:cNvPr>
          <p:cNvPicPr>
            <a:picLocks noChangeAspect="1"/>
          </p:cNvPicPr>
          <p:nvPr/>
        </p:nvPicPr>
        <p:blipFill>
          <a:blip r:embed="rId8"/>
          <a:stretch>
            <a:fillRect/>
          </a:stretch>
        </p:blipFill>
        <p:spPr>
          <a:xfrm>
            <a:off x="8955568" y="4251988"/>
            <a:ext cx="4791297" cy="2906647"/>
          </a:xfrm>
          <a:prstGeom prst="rect">
            <a:avLst/>
          </a:prstGeom>
        </p:spPr>
      </p:pic>
      <p:pic>
        <p:nvPicPr>
          <p:cNvPr id="10" name="Picture 9">
            <a:extLst>
              <a:ext uri="{FF2B5EF4-FFF2-40B4-BE49-F238E27FC236}">
                <a16:creationId xmlns:a16="http://schemas.microsoft.com/office/drawing/2014/main" id="{F3FB0106-5C8A-8F6B-8357-89A1CC1E58F8}"/>
              </a:ext>
            </a:extLst>
          </p:cNvPr>
          <p:cNvPicPr>
            <a:picLocks noChangeAspect="1"/>
          </p:cNvPicPr>
          <p:nvPr/>
        </p:nvPicPr>
        <p:blipFill>
          <a:blip r:embed="rId9"/>
          <a:stretch>
            <a:fillRect/>
          </a:stretch>
        </p:blipFill>
        <p:spPr>
          <a:xfrm>
            <a:off x="13627285" y="4272373"/>
            <a:ext cx="4610379" cy="2886261"/>
          </a:xfrm>
          <a:prstGeom prst="rect">
            <a:avLst/>
          </a:prstGeom>
        </p:spPr>
      </p:pic>
      <p:sp>
        <p:nvSpPr>
          <p:cNvPr id="11" name="TextBox 10">
            <a:extLst>
              <a:ext uri="{FF2B5EF4-FFF2-40B4-BE49-F238E27FC236}">
                <a16:creationId xmlns:a16="http://schemas.microsoft.com/office/drawing/2014/main" id="{67557AB4-D065-7030-8B68-74CC5121B8A5}"/>
              </a:ext>
            </a:extLst>
          </p:cNvPr>
          <p:cNvSpPr txBox="1"/>
          <p:nvPr/>
        </p:nvSpPr>
        <p:spPr>
          <a:xfrm>
            <a:off x="9143857" y="812398"/>
            <a:ext cx="7557052" cy="523220"/>
          </a:xfrm>
          <a:prstGeom prst="rect">
            <a:avLst/>
          </a:prstGeom>
          <a:noFill/>
        </p:spPr>
        <p:txBody>
          <a:bodyPr wrap="square" rtlCol="0">
            <a:spAutoFit/>
          </a:bodyPr>
          <a:lstStyle/>
          <a:p>
            <a:r>
              <a:rPr lang="en-US" sz="1400" dirty="0"/>
              <a:t>ACF (autocorrelation function) and PACF (partial autocorrelation function) plots are often used to make preliminary judgments about the parameters p and q of the ARIMA model.</a:t>
            </a:r>
          </a:p>
        </p:txBody>
      </p:sp>
      <p:sp>
        <p:nvSpPr>
          <p:cNvPr id="12" name="TextBox 11">
            <a:extLst>
              <a:ext uri="{FF2B5EF4-FFF2-40B4-BE49-F238E27FC236}">
                <a16:creationId xmlns:a16="http://schemas.microsoft.com/office/drawing/2014/main" id="{3A39E795-85DF-1D6F-FCEF-8298EAAEB46C}"/>
              </a:ext>
            </a:extLst>
          </p:cNvPr>
          <p:cNvSpPr txBox="1"/>
          <p:nvPr/>
        </p:nvSpPr>
        <p:spPr>
          <a:xfrm>
            <a:off x="7768550" y="7277100"/>
            <a:ext cx="10528593" cy="233910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Conclusion</a:t>
            </a:r>
            <a:r>
              <a:rPr lang="zh-CN" alt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effectLst/>
                <a:highlight>
                  <a:srgbClr val="FFFFFF"/>
                </a:highlight>
                <a:latin typeface="Arial" panose="020B0604020202020204" pitchFamily="34" charset="0"/>
                <a:cs typeface="Arial" panose="020B0604020202020204" pitchFamily="34" charset="0"/>
              </a:rPr>
              <a:t>Daily Cycle Model indicating the model are not good fit for the data. </a:t>
            </a:r>
            <a:r>
              <a:rPr lang="en-US" sz="1600" dirty="0">
                <a:highlight>
                  <a:srgbClr val="FFFFFF"/>
                </a:highlight>
                <a:latin typeface="Arial" panose="020B0604020202020204" pitchFamily="34" charset="0"/>
                <a:cs typeface="Arial" panose="020B0604020202020204" pitchFamily="34" charset="0"/>
              </a:rPr>
              <a:t>Monthly cycle model fits the data better but has a large prediction error.</a:t>
            </a:r>
          </a:p>
          <a:p>
            <a:pPr marL="285750" indent="-285750">
              <a:buFont typeface="Arial" panose="020B0604020202020204" pitchFamily="34" charset="0"/>
              <a:buChar char="•"/>
            </a:pPr>
            <a:r>
              <a:rPr lang="en-US" sz="1600" dirty="0">
                <a:solidFill>
                  <a:srgbClr val="3B3B3B"/>
                </a:solidFill>
                <a:effectLst/>
                <a:highlight>
                  <a:srgbClr val="FFFFFF"/>
                </a:highlight>
                <a:latin typeface="Arial" panose="020B0604020202020204" pitchFamily="34" charset="0"/>
                <a:cs typeface="Arial" panose="020B0604020202020204" pitchFamily="34" charset="0"/>
              </a:rPr>
              <a:t>ACF and PACF show that most lags are not significant, and the parameters of the model mostly have high p-values, which indeed may indicate that there is no significance in the data.</a:t>
            </a:r>
          </a:p>
          <a:p>
            <a:pPr marL="285750" indent="-285750">
              <a:buFont typeface="Arial" panose="020B0604020202020204" pitchFamily="34" charset="0"/>
              <a:buChar char="•"/>
            </a:pPr>
            <a:r>
              <a:rPr lang="en-US" sz="1600" dirty="0">
                <a:solidFill>
                  <a:srgbClr val="3B3B3B"/>
                </a:solidFill>
                <a:highlight>
                  <a:srgbClr val="FFFFFF"/>
                </a:highlight>
                <a:latin typeface="Arial" panose="020B0604020202020204" pitchFamily="34" charset="0"/>
                <a:cs typeface="Arial" panose="020B0604020202020204" pitchFamily="34" charset="0"/>
              </a:rPr>
              <a:t>The hypothesis that only time factor significantly affects booking quantity is rejected.</a:t>
            </a:r>
          </a:p>
          <a:p>
            <a:pPr marL="285750" indent="-285750">
              <a:buFont typeface="Arial" panose="020B0604020202020204" pitchFamily="34" charset="0"/>
              <a:buChar char="•"/>
            </a:pPr>
            <a:r>
              <a:rPr lang="en-US" sz="1600" b="1" dirty="0">
                <a:solidFill>
                  <a:srgbClr val="0070C0"/>
                </a:solidFill>
                <a:effectLst/>
                <a:highlight>
                  <a:srgbClr val="FFFFFF"/>
                </a:highlight>
                <a:latin typeface="Arial" panose="020B0604020202020204" pitchFamily="34" charset="0"/>
                <a:cs typeface="Arial" panose="020B0604020202020204" pitchFamily="34" charset="0"/>
              </a:rPr>
              <a:t>We can consider using machine learning models and other variables to predict the number of reservations or whether to cancel reservations. </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4572" y="9299076"/>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1330322"/>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6.2 Logistic Regression</a:t>
            </a:r>
          </a:p>
          <a:p>
            <a:pPr algn="l">
              <a:lnSpc>
                <a:spcPts val="5248"/>
              </a:lnSpc>
            </a:pPr>
            <a:endParaRPr lang="en-US" sz="4800" dirty="0">
              <a:solidFill>
                <a:srgbClr val="002142"/>
              </a:solidFill>
              <a:latin typeface="Arimo"/>
            </a:endParaRPr>
          </a:p>
        </p:txBody>
      </p:sp>
      <p:pic>
        <p:nvPicPr>
          <p:cNvPr id="9" name="图片 8">
            <a:extLst>
              <a:ext uri="{FF2B5EF4-FFF2-40B4-BE49-F238E27FC236}">
                <a16:creationId xmlns:a16="http://schemas.microsoft.com/office/drawing/2014/main" id="{84ECCB7E-7F17-E323-E26B-38F5A45B9BC2}"/>
              </a:ext>
            </a:extLst>
          </p:cNvPr>
          <p:cNvPicPr>
            <a:picLocks noChangeAspect="1"/>
          </p:cNvPicPr>
          <p:nvPr/>
        </p:nvPicPr>
        <p:blipFill>
          <a:blip r:embed="rId4"/>
          <a:stretch>
            <a:fillRect/>
          </a:stretch>
        </p:blipFill>
        <p:spPr>
          <a:xfrm>
            <a:off x="10111846" y="277366"/>
            <a:ext cx="5414873" cy="4005009"/>
          </a:xfrm>
          <a:prstGeom prst="rect">
            <a:avLst/>
          </a:prstGeom>
        </p:spPr>
      </p:pic>
      <p:graphicFrame>
        <p:nvGraphicFramePr>
          <p:cNvPr id="10" name="表格 9">
            <a:extLst>
              <a:ext uri="{FF2B5EF4-FFF2-40B4-BE49-F238E27FC236}">
                <a16:creationId xmlns:a16="http://schemas.microsoft.com/office/drawing/2014/main" id="{496B4A47-6CEE-AE4F-4126-64EABA42A5BA}"/>
              </a:ext>
            </a:extLst>
          </p:cNvPr>
          <p:cNvGraphicFramePr>
            <a:graphicFrameLocks noGrp="1"/>
          </p:cNvGraphicFramePr>
          <p:nvPr>
            <p:extLst>
              <p:ext uri="{D42A27DB-BD31-4B8C-83A1-F6EECF244321}">
                <p14:modId xmlns:p14="http://schemas.microsoft.com/office/powerpoint/2010/main" val="3952705227"/>
              </p:ext>
            </p:extLst>
          </p:nvPr>
        </p:nvGraphicFramePr>
        <p:xfrm>
          <a:off x="9448800" y="6131846"/>
          <a:ext cx="6740966" cy="2639564"/>
        </p:xfrm>
        <a:graphic>
          <a:graphicData uri="http://schemas.openxmlformats.org/drawingml/2006/table">
            <a:tbl>
              <a:tblPr firstRow="1" bandRow="1">
                <a:tableStyleId>{5C22544A-7EE6-4342-B048-85BDC9FD1C3A}</a:tableStyleId>
              </a:tblPr>
              <a:tblGrid>
                <a:gridCol w="1900704">
                  <a:extLst>
                    <a:ext uri="{9D8B030D-6E8A-4147-A177-3AD203B41FA5}">
                      <a16:colId xmlns:a16="http://schemas.microsoft.com/office/drawing/2014/main" val="4078133806"/>
                    </a:ext>
                  </a:extLst>
                </a:gridCol>
                <a:gridCol w="1716061">
                  <a:extLst>
                    <a:ext uri="{9D8B030D-6E8A-4147-A177-3AD203B41FA5}">
                      <a16:colId xmlns:a16="http://schemas.microsoft.com/office/drawing/2014/main" val="2975142658"/>
                    </a:ext>
                  </a:extLst>
                </a:gridCol>
                <a:gridCol w="3124201">
                  <a:extLst>
                    <a:ext uri="{9D8B030D-6E8A-4147-A177-3AD203B41FA5}">
                      <a16:colId xmlns:a16="http://schemas.microsoft.com/office/drawing/2014/main" val="2498799594"/>
                    </a:ext>
                  </a:extLst>
                </a:gridCol>
              </a:tblGrid>
              <a:tr h="372644">
                <a:tc>
                  <a:txBody>
                    <a:bodyPr/>
                    <a:lstStyle/>
                    <a:p>
                      <a:pPr fontAlgn="b"/>
                      <a:r>
                        <a:rPr lang="en-US" sz="1800" b="1" dirty="0">
                          <a:solidFill>
                            <a:sysClr val="windowText" lastClr="000000"/>
                          </a:solidFill>
                          <a:effectLst/>
                        </a:rPr>
                        <a:t>Metric</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800" b="1">
                          <a:solidFill>
                            <a:sysClr val="windowText" lastClr="000000"/>
                          </a:solidFill>
                          <a:effectLst/>
                        </a:rPr>
                        <a:t>Cross Validation</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800" b="1" dirty="0">
                          <a:solidFill>
                            <a:sysClr val="windowText" lastClr="000000"/>
                          </a:solidFill>
                          <a:effectLst/>
                        </a:rPr>
                        <a:t>Logistic Regression</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307952"/>
                  </a:ext>
                </a:extLst>
              </a:tr>
              <a:tr h="377820">
                <a:tc>
                  <a:txBody>
                    <a:bodyPr/>
                    <a:lstStyle/>
                    <a:p>
                      <a:pPr fontAlgn="base"/>
                      <a:r>
                        <a:rPr lang="en-US" sz="1800" b="1">
                          <a:solidFill>
                            <a:sysClr val="windowText" lastClr="000000"/>
                          </a:solidFill>
                          <a:effectLst/>
                        </a:rPr>
                        <a:t>Accuracy</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0.8096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0.8132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906327"/>
                  </a:ext>
                </a:extLst>
              </a:tr>
              <a:tr h="377820">
                <a:tc>
                  <a:txBody>
                    <a:bodyPr/>
                    <a:lstStyle/>
                    <a:p>
                      <a:pPr fontAlgn="base"/>
                      <a:r>
                        <a:rPr lang="en-US" sz="1800" b="1">
                          <a:solidFill>
                            <a:sysClr val="windowText" lastClr="000000"/>
                          </a:solidFill>
                          <a:effectLst/>
                        </a:rPr>
                        <a:t>Precision</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0.8158</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0.816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4668648"/>
                  </a:ext>
                </a:extLst>
              </a:tr>
              <a:tr h="377820">
                <a:tc>
                  <a:txBody>
                    <a:bodyPr/>
                    <a:lstStyle/>
                    <a:p>
                      <a:pPr fontAlgn="base"/>
                      <a:r>
                        <a:rPr lang="en-US" sz="1800" b="1">
                          <a:solidFill>
                            <a:sysClr val="windowText" lastClr="000000"/>
                          </a:solidFill>
                          <a:effectLst/>
                        </a:rPr>
                        <a:t>Recall</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0.8096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0.8132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141417"/>
                  </a:ext>
                </a:extLst>
              </a:tr>
              <a:tr h="377820">
                <a:tc>
                  <a:txBody>
                    <a:bodyPr/>
                    <a:lstStyle/>
                    <a:p>
                      <a:pPr fontAlgn="base"/>
                      <a:r>
                        <a:rPr lang="en-US" sz="1800" b="1">
                          <a:solidFill>
                            <a:sysClr val="windowText" lastClr="000000"/>
                          </a:solidFill>
                          <a:effectLst/>
                        </a:rPr>
                        <a:t>F1 Score</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0.8022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0.8068</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508591"/>
                  </a:ext>
                </a:extLst>
              </a:tr>
              <a:tr h="377820">
                <a:tc>
                  <a:txBody>
                    <a:bodyPr/>
                    <a:lstStyle/>
                    <a:p>
                      <a:pPr fontAlgn="base"/>
                      <a:r>
                        <a:rPr lang="en-US" sz="1800" b="1">
                          <a:solidFill>
                            <a:sysClr val="windowText" lastClr="000000"/>
                          </a:solidFill>
                          <a:effectLst/>
                        </a:rPr>
                        <a:t>ROC AUC</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0.7735</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0.7785</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368909"/>
                  </a:ext>
                </a:extLst>
              </a:tr>
              <a:tr h="377820">
                <a:tc>
                  <a:txBody>
                    <a:bodyPr/>
                    <a:lstStyle/>
                    <a:p>
                      <a:pPr fontAlgn="base"/>
                      <a:r>
                        <a:rPr lang="en-US" sz="1800" b="1">
                          <a:solidFill>
                            <a:sysClr val="windowText" lastClr="000000"/>
                          </a:solidFill>
                          <a:effectLst/>
                        </a:rPr>
                        <a:t>Confusion Matrix</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800" dirty="0">
                          <a:solidFill>
                            <a:sysClr val="windowText" lastClr="000000"/>
                          </a:solidFill>
                          <a:effectLst/>
                        </a:rPr>
                        <a:t>N/A</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[[19269, 1600], [4690, 8111]]</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9321787"/>
                  </a:ext>
                </a:extLst>
              </a:tr>
            </a:tbl>
          </a:graphicData>
        </a:graphic>
      </p:graphicFrame>
      <p:sp>
        <p:nvSpPr>
          <p:cNvPr id="18" name="文本框 17">
            <a:extLst>
              <a:ext uri="{FF2B5EF4-FFF2-40B4-BE49-F238E27FC236}">
                <a16:creationId xmlns:a16="http://schemas.microsoft.com/office/drawing/2014/main" id="{E7C8509D-00CC-275A-CF8A-EDE497CEBE5C}"/>
              </a:ext>
            </a:extLst>
          </p:cNvPr>
          <p:cNvSpPr txBox="1"/>
          <p:nvPr/>
        </p:nvSpPr>
        <p:spPr>
          <a:xfrm>
            <a:off x="8610600" y="4552771"/>
            <a:ext cx="8839200" cy="1200329"/>
          </a:xfrm>
          <a:prstGeom prst="rect">
            <a:avLst/>
          </a:prstGeom>
          <a:noFill/>
        </p:spPr>
        <p:txBody>
          <a:bodyPr wrap="square">
            <a:spAutoFit/>
          </a:bodyPr>
          <a:lstStyle/>
          <a:p>
            <a:pPr marL="285750" indent="-285750">
              <a:buFont typeface="Wingdings" pitchFamily="2" charset="2"/>
              <a:buChar char="Ø"/>
            </a:pPr>
            <a:r>
              <a:rPr lang="en-US" altLang="zh-CN" sz="2400" b="1" dirty="0">
                <a:latin typeface="Calibri" panose="020F0502020204030204" pitchFamily="34" charset="0"/>
                <a:cs typeface="Calibri" panose="020F0502020204030204" pitchFamily="34" charset="0"/>
              </a:rPr>
              <a:t>Finally, the best model is evaluated on the test set, with metrics like accuracy, Roc and </a:t>
            </a:r>
            <a:r>
              <a:rPr lang="en-US" altLang="zh-CN" sz="2400" b="1" dirty="0" err="1">
                <a:latin typeface="Calibri" panose="020F0502020204030204" pitchFamily="34" charset="0"/>
                <a:cs typeface="Calibri" panose="020F0502020204030204" pitchFamily="34" charset="0"/>
              </a:rPr>
              <a:t>Auc</a:t>
            </a:r>
            <a:r>
              <a:rPr lang="en-US" altLang="zh-CN" sz="2400" b="1" dirty="0">
                <a:latin typeface="Calibri" panose="020F0502020204030204" pitchFamily="34" charset="0"/>
                <a:cs typeface="Calibri" panose="020F0502020204030204" pitchFamily="34" charset="0"/>
              </a:rPr>
              <a:t>, R-squared, precision, recall, F1 score, and the confusion matrix calculated for comprehensive evaluation.</a:t>
            </a:r>
          </a:p>
        </p:txBody>
      </p:sp>
      <p:grpSp>
        <p:nvGrpSpPr>
          <p:cNvPr id="21" name="组合 20">
            <a:extLst>
              <a:ext uri="{FF2B5EF4-FFF2-40B4-BE49-F238E27FC236}">
                <a16:creationId xmlns:a16="http://schemas.microsoft.com/office/drawing/2014/main" id="{0EF42E7F-7D13-834B-C252-0B5462386095}"/>
              </a:ext>
            </a:extLst>
          </p:cNvPr>
          <p:cNvGrpSpPr/>
          <p:nvPr/>
        </p:nvGrpSpPr>
        <p:grpSpPr>
          <a:xfrm>
            <a:off x="284285" y="972626"/>
            <a:ext cx="9652199" cy="7966223"/>
            <a:chOff x="360858" y="2351572"/>
            <a:chExt cx="9266941" cy="6033247"/>
          </a:xfrm>
        </p:grpSpPr>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372580" y="2997903"/>
              <a:ext cx="9006476" cy="1349289"/>
            </a:xfrm>
            <a:prstGeom prst="rect">
              <a:avLst/>
            </a:prstGeom>
          </p:spPr>
          <p:txBody>
            <a:bodyPr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latin typeface="Calibri" panose="020F0502020204030204" pitchFamily="34" charset="0"/>
                  <a:cs typeface="Calibri" panose="020F0502020204030204" pitchFamily="34" charset="0"/>
                </a:rPr>
                <a:t>Optimized the model by testing various C values and penalty types with the </a:t>
              </a:r>
              <a:r>
                <a:rPr lang="en-US" altLang="zh-CN" sz="2000" dirty="0" err="1">
                  <a:latin typeface="Calibri" panose="020F0502020204030204" pitchFamily="34" charset="0"/>
                  <a:cs typeface="Calibri" panose="020F0502020204030204" pitchFamily="34" charset="0"/>
                </a:rPr>
                <a:t>liblinear</a:t>
              </a:r>
              <a:r>
                <a:rPr lang="en-US" altLang="zh-CN" sz="2000" dirty="0">
                  <a:latin typeface="Calibri" panose="020F0502020204030204" pitchFamily="34" charset="0"/>
                  <a:cs typeface="Calibri" panose="020F0502020204030204" pitchFamily="34" charset="0"/>
                </a:rPr>
                <a:t> solver. </a:t>
              </a:r>
            </a:p>
            <a:p>
              <a:r>
                <a:rPr lang="en-US" altLang="zh-CN" sz="2000" dirty="0">
                  <a:latin typeface="Calibri" panose="020F0502020204030204" pitchFamily="34" charset="0"/>
                  <a:cs typeface="Calibri" panose="020F0502020204030204" pitchFamily="34" charset="0"/>
                </a:rPr>
                <a:t>Stratified K-Fold cross-validation (5 folds) ensures balanced class distributions. </a:t>
              </a:r>
            </a:p>
            <a:p>
              <a:r>
                <a:rPr lang="en-US" altLang="zh-CN" sz="2000" dirty="0">
                  <a:latin typeface="Calibri" panose="020F0502020204030204" pitchFamily="34" charset="0"/>
                  <a:cs typeface="Calibri" panose="020F0502020204030204" pitchFamily="34" charset="0"/>
                </a:rPr>
                <a:t>The best model is selected based on accuracy, which is plotted for different hyperparameter combinations. </a:t>
              </a:r>
            </a:p>
          </p:txBody>
        </p:sp>
        <p:pic>
          <p:nvPicPr>
            <p:cNvPr id="11" name="图片 10">
              <a:extLst>
                <a:ext uri="{FF2B5EF4-FFF2-40B4-BE49-F238E27FC236}">
                  <a16:creationId xmlns:a16="http://schemas.microsoft.com/office/drawing/2014/main" id="{0902BD60-3809-6521-0CB8-30F73C9A6148}"/>
                </a:ext>
              </a:extLst>
            </p:cNvPr>
            <p:cNvPicPr>
              <a:picLocks noChangeAspect="1"/>
            </p:cNvPicPr>
            <p:nvPr/>
          </p:nvPicPr>
          <p:blipFill rotWithShape="1">
            <a:blip r:embed="rId5"/>
            <a:srcRect b="24482"/>
            <a:stretch/>
          </p:blipFill>
          <p:spPr>
            <a:xfrm>
              <a:off x="730985" y="4343132"/>
              <a:ext cx="7009965" cy="3437023"/>
            </a:xfrm>
            <a:prstGeom prst="rect">
              <a:avLst/>
            </a:prstGeom>
          </p:spPr>
        </p:pic>
        <p:sp>
          <p:nvSpPr>
            <p:cNvPr id="12" name="TextBox 20">
              <a:extLst>
                <a:ext uri="{FF2B5EF4-FFF2-40B4-BE49-F238E27FC236}">
                  <a16:creationId xmlns:a16="http://schemas.microsoft.com/office/drawing/2014/main" id="{55934BE2-1D7D-334A-FE85-FB5EA9983644}"/>
                </a:ext>
              </a:extLst>
            </p:cNvPr>
            <p:cNvSpPr txBox="1"/>
            <p:nvPr/>
          </p:nvSpPr>
          <p:spPr>
            <a:xfrm>
              <a:off x="360858" y="2351572"/>
              <a:ext cx="7750220" cy="722596"/>
            </a:xfrm>
            <a:prstGeom prst="rect">
              <a:avLst/>
            </a:prstGeom>
            <a:noFill/>
          </p:spPr>
          <p:txBody>
            <a:bodyPr wrap="square" rtlCol="0">
              <a:spAutoFit/>
            </a:bodyPr>
            <a:lstStyle/>
            <a:p>
              <a:pPr marL="285750" indent="-285750">
                <a:buFont typeface="Wingdings" pitchFamily="2" charset="2"/>
                <a:buChar char="Ø"/>
              </a:pPr>
              <a:r>
                <a:rPr lang="en-US" altLang="zh-CN" sz="2800" b="1" dirty="0"/>
                <a:t>Using </a:t>
              </a:r>
              <a:r>
                <a:rPr lang="en-US" altLang="zh-CN" sz="2800" b="1" dirty="0" err="1"/>
                <a:t>GridSearchCV</a:t>
              </a:r>
              <a:r>
                <a:rPr lang="en-US" altLang="zh-CN" sz="2800" b="1" dirty="0"/>
                <a:t> to tune hyperparameters of a logistic regression model with a </a:t>
              </a:r>
              <a:r>
                <a:rPr lang="en-US" altLang="zh-CN" sz="2800" b="1" dirty="0" err="1"/>
                <a:t>liblinear</a:t>
              </a:r>
              <a:r>
                <a:rPr lang="en-US" altLang="zh-CN" sz="2800" b="1" dirty="0"/>
                <a:t> solver. </a:t>
              </a:r>
            </a:p>
          </p:txBody>
        </p:sp>
        <p:sp>
          <p:nvSpPr>
            <p:cNvPr id="20" name="文本框 19">
              <a:extLst>
                <a:ext uri="{FF2B5EF4-FFF2-40B4-BE49-F238E27FC236}">
                  <a16:creationId xmlns:a16="http://schemas.microsoft.com/office/drawing/2014/main" id="{0BA19E1B-671D-D90C-0828-2CAC49BC82C5}"/>
                </a:ext>
              </a:extLst>
            </p:cNvPr>
            <p:cNvSpPr txBox="1"/>
            <p:nvPr/>
          </p:nvSpPr>
          <p:spPr>
            <a:xfrm>
              <a:off x="475007" y="7988556"/>
              <a:ext cx="9152792" cy="396263"/>
            </a:xfrm>
            <a:prstGeom prst="rect">
              <a:avLst/>
            </a:prstGeom>
            <a:noFill/>
          </p:spPr>
          <p:txBody>
            <a:bodyPr wrap="square">
              <a:spAutoFit/>
            </a:bodyPr>
            <a:lstStyle/>
            <a:p>
              <a:pPr marL="285750" indent="-285750" algn="l">
                <a:buFont typeface="Wingdings" pitchFamily="2" charset="2"/>
                <a:buChar char="Ø"/>
              </a:pPr>
              <a:r>
                <a:rPr lang="en-US" altLang="zh-CN" sz="2800" b="1" i="0" dirty="0">
                  <a:solidFill>
                    <a:srgbClr val="0D0D0D"/>
                  </a:solidFill>
                  <a:effectLst/>
                  <a:highlight>
                    <a:srgbClr val="FFFFFF"/>
                  </a:highlight>
                  <a:latin typeface="Calibri" panose="020F0502020204030204" pitchFamily="34" charset="0"/>
                  <a:cs typeface="Calibri" panose="020F0502020204030204" pitchFamily="34" charset="0"/>
                </a:rPr>
                <a:t>Best model selected with C: 1 and penalty: 'l2'.</a:t>
              </a:r>
            </a:p>
          </p:txBody>
        </p:sp>
      </p:grpSp>
    </p:spTree>
    <p:extLst>
      <p:ext uri="{BB962C8B-B14F-4D97-AF65-F5344CB8AC3E}">
        <p14:creationId xmlns:p14="http://schemas.microsoft.com/office/powerpoint/2010/main" val="414214653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TotalTime>
  <Words>2490</Words>
  <Application>Microsoft Macintosh PowerPoint</Application>
  <PresentationFormat>自定义</PresentationFormat>
  <Paragraphs>356</Paragraphs>
  <Slides>16</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Lato Extended</vt:lpstr>
      <vt:lpstr>Arimo Bold</vt:lpstr>
      <vt:lpstr>Söhne</vt:lpstr>
      <vt:lpstr>Arimo Light</vt:lpstr>
      <vt:lpstr>Helvetica</vt:lpstr>
      <vt:lpstr>Arimo</vt:lpstr>
      <vt:lpstr>Consolas</vt:lpstr>
      <vt:lpstr>Arial Bold</vt:lpstr>
      <vt:lpstr>Inter</vt:lpstr>
      <vt:lpstr>Wingdings</vt:lpstr>
      <vt:lpstr>Calibri</vt:lpstr>
      <vt:lpstr>Menlo</vt:lpstr>
      <vt:lpstr>Office Theme</vt:lpstr>
      <vt:lpstr>Final Project  Hotel booking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Environment Presentation</dc:title>
  <dc:creator>CRY</dc:creator>
  <cp:lastModifiedBy>Qing Dou [student]</cp:lastModifiedBy>
  <cp:revision>16</cp:revision>
  <dcterms:created xsi:type="dcterms:W3CDTF">2006-08-16T00:00:00Z</dcterms:created>
  <dcterms:modified xsi:type="dcterms:W3CDTF">2024-05-06T21:23:53Z</dcterms:modified>
  <dc:identifier>DAF2y92yMJc</dc:identifier>
</cp:coreProperties>
</file>